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47" r:id="rId2"/>
    <p:sldMasterId id="2147483759" r:id="rId3"/>
  </p:sldMasterIdLst>
  <p:notesMasterIdLst>
    <p:notesMasterId r:id="rId64"/>
  </p:notesMasterIdLst>
  <p:sldIdLst>
    <p:sldId id="445" r:id="rId4"/>
    <p:sldId id="294" r:id="rId5"/>
    <p:sldId id="399" r:id="rId6"/>
    <p:sldId id="401" r:id="rId7"/>
    <p:sldId id="381" r:id="rId8"/>
    <p:sldId id="416" r:id="rId9"/>
    <p:sldId id="342" r:id="rId10"/>
    <p:sldId id="341" r:id="rId11"/>
    <p:sldId id="343" r:id="rId12"/>
    <p:sldId id="402" r:id="rId13"/>
    <p:sldId id="339" r:id="rId14"/>
    <p:sldId id="340" r:id="rId15"/>
    <p:sldId id="419" r:id="rId16"/>
    <p:sldId id="282" r:id="rId17"/>
    <p:sldId id="406" r:id="rId18"/>
    <p:sldId id="418" r:id="rId19"/>
    <p:sldId id="370" r:id="rId20"/>
    <p:sldId id="415" r:id="rId21"/>
    <p:sldId id="346" r:id="rId22"/>
    <p:sldId id="382" r:id="rId23"/>
    <p:sldId id="420" r:id="rId24"/>
    <p:sldId id="404" r:id="rId25"/>
    <p:sldId id="395" r:id="rId26"/>
    <p:sldId id="283" r:id="rId27"/>
    <p:sldId id="369" r:id="rId28"/>
    <p:sldId id="284" r:id="rId29"/>
    <p:sldId id="417" r:id="rId30"/>
    <p:sldId id="407" r:id="rId31"/>
    <p:sldId id="297" r:id="rId32"/>
    <p:sldId id="344" r:id="rId33"/>
    <p:sldId id="301" r:id="rId34"/>
    <p:sldId id="303" r:id="rId35"/>
    <p:sldId id="302" r:id="rId36"/>
    <p:sldId id="304" r:id="rId37"/>
    <p:sldId id="350" r:id="rId38"/>
    <p:sldId id="427" r:id="rId39"/>
    <p:sldId id="410" r:id="rId40"/>
    <p:sldId id="433" r:id="rId41"/>
    <p:sldId id="421" r:id="rId42"/>
    <p:sldId id="411" r:id="rId43"/>
    <p:sldId id="423" r:id="rId44"/>
    <p:sldId id="392" r:id="rId45"/>
    <p:sldId id="424" r:id="rId46"/>
    <p:sldId id="397" r:id="rId47"/>
    <p:sldId id="425" r:id="rId48"/>
    <p:sldId id="307" r:id="rId49"/>
    <p:sldId id="306" r:id="rId50"/>
    <p:sldId id="314" r:id="rId51"/>
    <p:sldId id="441" r:id="rId52"/>
    <p:sldId id="443" r:id="rId53"/>
    <p:sldId id="442" r:id="rId54"/>
    <p:sldId id="440" r:id="rId55"/>
    <p:sldId id="389" r:id="rId56"/>
    <p:sldId id="444" r:id="rId57"/>
    <p:sldId id="434" r:id="rId58"/>
    <p:sldId id="435" r:id="rId59"/>
    <p:sldId id="390" r:id="rId60"/>
    <p:sldId id="436" r:id="rId61"/>
    <p:sldId id="398" r:id="rId62"/>
    <p:sldId id="33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95" autoAdjust="0"/>
    <p:restoredTop sz="84851"/>
  </p:normalViewPr>
  <p:slideViewPr>
    <p:cSldViewPr snapToGrid="0" snapToObjects="1">
      <p:cViewPr varScale="1">
        <p:scale>
          <a:sx n="70" d="100"/>
          <a:sy n="70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C Traun" userId="46911dd0e6266075" providerId="LiveId" clId="{4D087A85-08E3-4EA7-BE7B-AD8FB79CF1FB}"/>
    <pc:docChg chg="delSld">
      <pc:chgData name="RC Traun" userId="46911dd0e6266075" providerId="LiveId" clId="{4D087A85-08E3-4EA7-BE7B-AD8FB79CF1FB}" dt="2024-09-02T18:18:44.966" v="1" actId="47"/>
      <pc:docMkLst>
        <pc:docMk/>
      </pc:docMkLst>
      <pc:sldChg chg="del">
        <pc:chgData name="RC Traun" userId="46911dd0e6266075" providerId="LiveId" clId="{4D087A85-08E3-4EA7-BE7B-AD8FB79CF1FB}" dt="2024-09-02T18:18:35.369" v="0" actId="47"/>
        <pc:sldMkLst>
          <pc:docMk/>
          <pc:sldMk cId="3020025269" sldId="378"/>
        </pc:sldMkLst>
      </pc:sldChg>
      <pc:sldChg chg="del">
        <pc:chgData name="RC Traun" userId="46911dd0e6266075" providerId="LiveId" clId="{4D087A85-08E3-4EA7-BE7B-AD8FB79CF1FB}" dt="2024-09-02T18:18:44.966" v="1" actId="47"/>
        <pc:sldMkLst>
          <pc:docMk/>
          <pc:sldMk cId="2965777275" sldId="4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3538A-BA22-5E49-925D-74525643F3CF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CF6D8-840A-E84E-9E59-DFCBBE8912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58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&gt;</a:t>
            </a:r>
            <a:r>
              <a:rPr lang="de-DE" baseline="0" dirty="0"/>
              <a:t> 50% der Bevölkerung in Armut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F6D8-840A-E84E-9E59-DFCBBE89121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96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Knüpfte erste Kontakte mit Straßenkindern</a:t>
            </a:r>
            <a:r>
              <a:rPr lang="de-DE" baseline="0" dirty="0"/>
              <a:t> indem sie ihnen Essen und Aktivitäten anbot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F6D8-840A-E84E-9E59-DFCBBE89121F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149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ABAB5-B369-B3CE-7DF3-C65063B09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6F8FB10-5302-86BB-DA33-63E07763D8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F81962A-2BF7-3C28-93FC-AEBE754DE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Knüpfte erste Kontakte mit Straßenkindern</a:t>
            </a:r>
            <a:r>
              <a:rPr lang="de-DE" baseline="0" dirty="0"/>
              <a:t> indem sie ihnen Essen und Aktivitäten anbot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8658C1-570A-4BBE-84CE-6F21E36FE1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F6D8-840A-E84E-9E59-DFCBBE89121F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478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8854E-FADE-C7C2-3CC7-84663F2BF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39E64E6-9065-CD6E-1D50-AAA68B772D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8822380-3D8C-4B5A-EF9C-9A29CE1D5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Knüpfte erste Kontakte mit Straßenkindern</a:t>
            </a:r>
            <a:r>
              <a:rPr lang="de-DE" baseline="0" dirty="0"/>
              <a:t> indem sie ihnen Essen und Aktivitäten anbot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72CA5F-883A-C1E6-FEB6-1465B54B7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F6D8-840A-E84E-9E59-DFCBBE89121F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162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Knüpfte erste Kontakte mit Straßenkindern</a:t>
            </a:r>
            <a:r>
              <a:rPr lang="de-DE" baseline="0" dirty="0"/>
              <a:t> indem sie ihnen Essen und Aktivitäten anbot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F6D8-840A-E84E-9E59-DFCBBE89121F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802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09168-21A3-B1B1-04CF-0F6B29AED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8CB5364-C5E6-1412-CFA3-76DF8EF113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ADC1157-E8AF-D5CF-FE0D-6714CCC41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Walter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354E77-61EA-4D96-547E-0E0C2CA265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CF6D8-840A-E84E-9E59-DFCBBE89121F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283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1365B-E4DA-C290-C8E0-1229E75A9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D50B475-5CCF-EAF1-E514-0758C74AC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EA274A0-B385-0802-43D8-2263FCF6CA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ANNA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BB915A-406F-F07A-4AE7-FA3543F8B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CF6D8-840A-E84E-9E59-DFCBBE89121F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17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Freiheiten</a:t>
            </a:r>
            <a:r>
              <a:rPr lang="de-DE" baseline="0" dirty="0"/>
              <a:t> werden an Verantwortungsgefühl und Selbstständigkeit der Kinder angepasst</a:t>
            </a:r>
          </a:p>
          <a:p>
            <a:r>
              <a:rPr lang="de-DE" baseline="0" dirty="0"/>
              <a:t>Konzept wichtig, da auch der Straße „keine Regeln“ oder ganz andere herrschen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F6D8-840A-E84E-9E59-DFCBBE89121F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684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Anna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CF6D8-840A-E84E-9E59-DFCBBE89121F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364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509BB-5900-C615-5837-7C1ADCF77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5B9235E-1830-BE3A-FB50-399A51913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3B3F8C5-52F2-2164-EDC5-1A014E6F5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Knüpfte erste Kontakte mit Straßenkindern</a:t>
            </a:r>
            <a:r>
              <a:rPr lang="de-DE" baseline="0" dirty="0"/>
              <a:t> indem sie ihnen Essen und Aktivitäten anbot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25485B-B70F-E5CE-CCFB-972D4CBCC2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F6D8-840A-E84E-9E59-DFCBBE89121F}" type="slidenum">
              <a:rPr lang="de-DE" smtClean="0"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73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&gt;</a:t>
            </a:r>
            <a:r>
              <a:rPr lang="de-DE" baseline="0" dirty="0"/>
              <a:t> 50% der Bevölkerung in Armut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F6D8-840A-E84E-9E59-DFCBBE89121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52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Kinderarbeit thematisieren:</a:t>
            </a:r>
            <a:r>
              <a:rPr lang="de-DE" baseline="0" dirty="0"/>
              <a:t> Was denkt ihr dazu?</a:t>
            </a:r>
          </a:p>
          <a:p>
            <a:r>
              <a:rPr lang="de-DE" baseline="0" dirty="0"/>
              <a:t>Darauf eingehen, dass die Arbeit einerseits viele Kinder an einer guten Schulbildung hindert, andererseits viele Familien ohne das Gehalt ihrer Kinder nicht überleben könnten</a:t>
            </a:r>
          </a:p>
          <a:p>
            <a:r>
              <a:rPr lang="de-DE" baseline="0" dirty="0"/>
              <a:t>Kinderarbeit ab 10 Jahren erlaubt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F6D8-840A-E84E-9E59-DFCBBE89121F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810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&gt;</a:t>
            </a:r>
            <a:r>
              <a:rPr lang="de-DE" baseline="0" dirty="0"/>
              <a:t> 50% der Bevölkerung in Armut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F6D8-840A-E84E-9E59-DFCBBE89121F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410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Anna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F6D8-840A-E84E-9E59-DFCBBE89121F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872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cs typeface="Calibri"/>
              </a:rPr>
              <a:t>Kommentar Anna: Super Überleitung zu ALALAY -&gt; Bedeutung von ALALAY "Mir ist kalt"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F6D8-840A-E84E-9E59-DFCBBE89121F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812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„Mir ist kalt“ in</a:t>
            </a:r>
            <a:r>
              <a:rPr lang="de-DE" baseline="0" dirty="0"/>
              <a:t> </a:t>
            </a:r>
            <a:r>
              <a:rPr lang="de-DE" dirty="0"/>
              <a:t>Aymara </a:t>
            </a:r>
          </a:p>
          <a:p>
            <a:r>
              <a:rPr lang="de-DE" dirty="0"/>
              <a:t>„Hilfe zur Selbsthilfe“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F6D8-840A-E84E-9E59-DFCBBE89121F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437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Knüpfte erste Kontakte mit Straßenkindern</a:t>
            </a:r>
            <a:r>
              <a:rPr lang="de-DE" baseline="0" dirty="0"/>
              <a:t> indem sie ihnen Essen und Aktivitäten anbot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F6D8-840A-E84E-9E59-DFCBBE89121F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258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A6235-AE2B-E15B-FA3A-8D8BAFC55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C5F1700-73CF-03F8-0EA2-790EDEA97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D29559B-91CC-94F6-977A-EE3FEA034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Knüpfte erste Kontakte mit Straßenkindern</a:t>
            </a:r>
            <a:r>
              <a:rPr lang="de-DE" baseline="0" dirty="0"/>
              <a:t> indem sie ihnen Essen und Aktivitäten anbot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400FF1-ECEC-87C0-4F72-1BA136B2D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F6D8-840A-E84E-9E59-DFCBBE89121F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68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AT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AT"/>
              <a:t>Bild auf Platzhalter ziehen oder durch Klicken auf Symbol hinzufügen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AT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AT"/>
              <a:t>Bild auf Platzhalter ziehen oder durch Klicken auf Symbol hinzufügen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AT"/>
              <a:t>Bild auf Platzhalter ziehen oder durch Klicken auf Symbol hinzufügen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AT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DAA7C-E5C2-46AF-A6CE-496C4D07F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2BB824E-1D38-4693-9768-2DBFBB6CB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2C025D-8882-4A87-AF0D-FDA8B5EC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9AFE-9D72-423C-84EE-62AA18AC4474}" type="datetimeFigureOut">
              <a:rPr lang="de-AT" smtClean="0"/>
              <a:t>02.09.2024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10ACBA-2701-4BCB-9A21-9FAA74F5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459749-E2F2-4D94-B578-D16C5FBB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098B-CA5D-4873-AB0B-500E9FD640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1580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6EF88-7BA8-4C87-9D22-F450738B0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703501-3E4C-4BC9-8BCC-6956E3C37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DC36D7-9FA8-46C1-B0C0-2A9D9F05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9AFE-9D72-423C-84EE-62AA18AC4474}" type="datetimeFigureOut">
              <a:rPr lang="de-AT" smtClean="0"/>
              <a:t>02.09.2024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A5ADD9-FB7F-437A-8588-6563672A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72A522-3D7D-4F14-A194-96F3D115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098B-CA5D-4873-AB0B-500E9FD640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2002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36F9E-50EB-4423-8AB0-6F899606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A8E13E-D5A2-4DF1-9001-6EE35C60C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F98D8F-04A6-44F7-935A-39E70CA36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9AFE-9D72-423C-84EE-62AA18AC4474}" type="datetimeFigureOut">
              <a:rPr lang="de-AT" smtClean="0"/>
              <a:t>02.09.2024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2256A9-3435-49A4-9AD2-B9E6F239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F8DEC6-B06C-4DC7-9AE7-98D28833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098B-CA5D-4873-AB0B-500E9FD640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2983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37C73-B9DC-4F4B-AC16-24F46A3B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EF8E7-D5A8-4D5A-8975-353B4D012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884626C-4198-4DD7-8E4D-4AEB090F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3B83EA-AE01-4D4D-BC89-49542A6F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9AFE-9D72-423C-84EE-62AA18AC4474}" type="datetimeFigureOut">
              <a:rPr lang="de-AT" smtClean="0"/>
              <a:t>02.09.2024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3B1B91A-696A-4943-A149-D4F5DD60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496C11-1BCA-4847-9771-555AB109D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098B-CA5D-4873-AB0B-500E9FD640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069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C8651-B230-4819-BEE1-B7F0B66A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F19F47-250B-4BBC-8449-6C74651DB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BAD9B2-80DC-47BC-B3C4-AB47EC008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B768FAE-01DC-4019-A6F8-281306AA0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6EFEB51-2F79-4718-BA87-C7B83F833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6A70CC4-90F3-40D7-921F-4392E4212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9AFE-9D72-423C-84EE-62AA18AC4474}" type="datetimeFigureOut">
              <a:rPr lang="de-AT" smtClean="0"/>
              <a:t>02.09.2024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16BF034-0C88-49A1-A000-1FB18DBA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FB6DB8E-42D9-442A-949C-E11C7A79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098B-CA5D-4873-AB0B-500E9FD640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01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2E3DF-44C6-42F9-915C-747AAA16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E7939A-AF76-4CC2-8A39-1F4631C7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9AFE-9D72-423C-84EE-62AA18AC4474}" type="datetimeFigureOut">
              <a:rPr lang="de-AT" smtClean="0"/>
              <a:t>02.09.2024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433B5-FA5A-4D1F-800B-5AA19D6BB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B4E548-8EA6-4656-BB61-8954D49F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098B-CA5D-4873-AB0B-500E9FD640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1292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4971706-9477-430F-83FD-6CDF76E7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9AFE-9D72-423C-84EE-62AA18AC4474}" type="datetimeFigureOut">
              <a:rPr lang="de-AT" smtClean="0"/>
              <a:t>02.09.2024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D0592E8-F16C-4255-902C-6E661189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FAA149-209E-4695-BC3A-DC20FB4F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098B-CA5D-4873-AB0B-500E9FD640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6306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E1B93-5195-4EAD-9CD9-224FF412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10768-BE38-44D3-A5FB-DF9923767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8DB67D-7EA1-444E-B1F5-AAD629F9B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69FC1A-FCB0-4D71-A836-DAA29F7A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9AFE-9D72-423C-84EE-62AA18AC4474}" type="datetimeFigureOut">
              <a:rPr lang="de-AT" smtClean="0"/>
              <a:t>02.09.2024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5F9052-B6EB-403E-9A4F-66A364B2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25280A-830C-491B-B03C-C5F8C15E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098B-CA5D-4873-AB0B-500E9FD640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451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8584A-562C-42B6-8628-6474AA97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C291DAD-A5A6-4EB7-8F32-2F0DC8FC8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0ED66E-287A-4E85-8A9E-68933E4FE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9A7338-2115-4A75-8062-DCF41BB6A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9AFE-9D72-423C-84EE-62AA18AC4474}" type="datetimeFigureOut">
              <a:rPr lang="de-AT" smtClean="0"/>
              <a:t>02.09.2024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0F5657-C1B4-4FD2-96CC-F4AFBC11A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2F2DAE-45DE-4728-B81A-FE5C4C30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098B-CA5D-4873-AB0B-500E9FD640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8751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24332-2904-43EF-97D5-D679BF1AA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845E12B-EA17-48C6-83CC-5BADB799B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528FA0-CF58-422D-9EF5-BD80877B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9AFE-9D72-423C-84EE-62AA18AC4474}" type="datetimeFigureOut">
              <a:rPr lang="de-AT" smtClean="0"/>
              <a:t>02.09.2024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54819D-A48D-4E43-A5E2-E77ADAE1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F8FFCC-62B1-4CE6-B766-320D64E2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098B-CA5D-4873-AB0B-500E9FD640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7949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978550F-7D7D-408A-9460-B65BDC319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0F64824-4594-4178-9CAE-0ECCA1F18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F432D5-28AA-455C-8A56-FA4F3BB7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9AFE-9D72-423C-84EE-62AA18AC4474}" type="datetimeFigureOut">
              <a:rPr lang="de-AT" smtClean="0"/>
              <a:t>02.09.2024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AF3895-77D3-410D-9313-CF384B222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AF1350-6897-4834-892F-8F0E4B10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098B-CA5D-4873-AB0B-500E9FD640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28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C89D9-44FC-4854-97A1-7AFC134C2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23028D-B3A0-49F6-AAB5-F5182EB53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412586-2E20-4472-A264-F9FFAD81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E777-5D04-4883-9E1D-0D0FA00B9F87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6EA391-D363-4E1F-88D6-65E30A9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0B94D3-FBF7-47F9-B0D2-312D32A4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1071-6BAA-41B3-9C12-FAC1F32414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916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EEC31-1CEC-478C-B503-8A867641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DBD3F0-1805-446C-9954-DFF36C482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4D6A25-414C-48AC-944F-48D38A1FD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E777-5D04-4883-9E1D-0D0FA00B9F87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1378F6-E5EF-4F10-A235-880617BF4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E75E2D-6A25-44BE-8786-4F58CFC6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1071-6BAA-41B3-9C12-FAC1F32414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81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5B53F-3F56-4EAF-ABDB-5A76C30C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17AD67-3FB7-4E0C-8B7D-5A7227B0A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C6E1BD-C2B7-4971-9F66-B2FAE90D2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E777-5D04-4883-9E1D-0D0FA00B9F87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7CBB01-172B-4526-BF66-4DD584799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6BBD21-0148-4F58-B9D9-14A37E44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1071-6BAA-41B3-9C12-FAC1F32414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88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AT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64559-A026-4F52-BC19-2BD563B7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CE60F5-05E4-4658-8BA1-09F41D3BA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171B495-8CD3-46F4-9F3C-36C90CB4A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9AE4A9-717D-47B0-8687-EABD6579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E777-5D04-4883-9E1D-0D0FA00B9F87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1D0EE5-6202-485D-9750-FB16F7B1C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0579C7E-C970-4D2F-BE2F-41F713C4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1071-6BAA-41B3-9C12-FAC1F32414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431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7EBDD-2CA3-44C6-86F1-ECD612978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9E0934-1010-4BE1-AD15-5FE27B1BA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05A0B3-E7C2-455A-A97D-D41035F2E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647637-D3F8-44BF-B2B3-C8797844D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A7523AE-AB45-4440-964B-95BD25D2B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10F7AE4-643E-48D1-BB07-7E150A9B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E777-5D04-4883-9E1D-0D0FA00B9F87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2E4EBAA-130A-4C04-91AE-C4186C98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CAB95F3-B95D-4602-A549-D3B6250C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1071-6BAA-41B3-9C12-FAC1F32414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376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BD172-C126-46CB-A7C5-5EFC6D56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287201-BCFB-464C-880A-44DCE2AF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E777-5D04-4883-9E1D-0D0FA00B9F87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C37F04-0CD7-4698-960F-8A2A32BE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9EA792-9FCE-4523-AC94-227C8B5B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1071-6BAA-41B3-9C12-FAC1F32414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254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ECC5F9A-B14D-45AA-B646-E2B7203B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E777-5D04-4883-9E1D-0D0FA00B9F87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372C03-0693-4612-B712-8DFF61E1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3972AA-8491-4775-A61D-EA55846DD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1071-6BAA-41B3-9C12-FAC1F32414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239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FCFDB-EB5B-4F79-AC97-C9ABF46E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4DC6BC-D76F-4D1D-B628-DC654D2F2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C8CB5A-CA40-4307-94E5-2DC26A135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98FAA0-2002-4838-AF3B-A71B45FD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E777-5D04-4883-9E1D-0D0FA00B9F87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F469ED-B7F9-4506-9DCA-47D69CB9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CF505E-43E7-40CE-ACCE-BBD3F0B1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1071-6BAA-41B3-9C12-FAC1F32414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387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54BB0-2A50-4D99-AAAF-ADCA31AD1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717983-AD68-492D-83BE-376C3B8C4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3805CD-96C9-4BE5-AEB4-D7A7326C2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AE55509-34C6-4E0D-BB5F-E73634606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E777-5D04-4883-9E1D-0D0FA00B9F87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DB0611-2DB5-442E-A5FF-EFF8480E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5A64A4-5F14-4136-B1FA-CFE36D28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1071-6BAA-41B3-9C12-FAC1F32414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443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E9C3D-D744-4FA7-8FFD-A6E446FD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8AB3C2F-D21E-43E2-B123-C57D75340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094443-FD7C-4467-85F0-DCD8DAD32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E777-5D04-4883-9E1D-0D0FA00B9F87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C2923F-29BF-47F9-8A3A-231EA74A4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5DBCCD-3618-4EAF-835B-E76EB2C4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1071-6BAA-41B3-9C12-FAC1F32414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451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EB89989-DAB4-4E4C-AD9E-7165CE8A57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2C81EB4-A74D-4080-B603-4052C0DB8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BAC761-6035-40F0-9612-808696A77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E777-5D04-4883-9E1D-0D0FA00B9F87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78D571-6890-4ABD-B03B-3823C78F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A47DDC-58A6-42BB-94B8-7CDAB5971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1071-6BAA-41B3-9C12-FAC1F32414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3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2995BE-2EF8-4E92-BDF6-56F7FB964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A34E49-B7E3-49C3-80D6-6BB33DDF6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586D83-6F59-450F-8F97-26D3E6884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29AFE-9D72-423C-84EE-62AA18AC4474}" type="datetimeFigureOut">
              <a:rPr lang="de-AT" smtClean="0"/>
              <a:t>02.09.2024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3C3EB2-FFC6-4238-BC15-D5F4F39CE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8FE24F-1641-4C7F-80C7-9C7E39B7C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4098B-CA5D-4873-AB0B-500E9FD640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936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9B95E79-A4AD-4288-930B-30A4815E1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4CD604-F212-434F-AFDD-C7F0364DD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F6DABF-39DC-4972-9D75-23B600C6C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E777-5D04-4883-9E1D-0D0FA00B9F87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D3472E-9BD3-43B3-A355-DECD90E9B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378BA3-5191-404C-A581-A1D6BAE5A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1071-6BAA-41B3-9C12-FAC1F32414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7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hyperlink" Target="https://www.google.at/url?sa=i&amp;url=https://www.alalay.at/&amp;psig=AOvVaw3rRgbc_4yJ5QgXM0C2s3f7&amp;ust=1574333739949000&amp;source=images&amp;cd=vfe&amp;ved=0CAIQjRxqFwoTCICR-rbQ-OUCFQAAAAAdAAAAABAP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at/url?sa=i&amp;url=https://www.alalay.at/alalay/geschichte-2/&amp;psig=AOvVaw3rRgbc_4yJ5QgXM0C2s3f7&amp;ust=1574333739949000&amp;source=images&amp;cd=vfe&amp;ved=0CAIQjRxqFwoTCICR-rbQ-OUCFQAAAAAdAAAAABA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097" y="-112736"/>
            <a:ext cx="10845889" cy="697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170111" y="4256299"/>
            <a:ext cx="6309860" cy="13234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chemeClr val="bg1"/>
                </a:solidFill>
              </a:rPr>
              <a:t>¡BIENVENIDO!</a:t>
            </a:r>
          </a:p>
          <a:p>
            <a:pPr algn="ctr"/>
            <a:r>
              <a:rPr lang="de-DE" sz="4000" b="1" dirty="0">
                <a:solidFill>
                  <a:schemeClr val="bg1"/>
                </a:solidFill>
              </a:rPr>
              <a:t>ROTARY CLUB TRAUN</a:t>
            </a:r>
          </a:p>
        </p:txBody>
      </p:sp>
      <p:pic>
        <p:nvPicPr>
          <p:cNvPr id="4" name="Picture 2" descr="ALALAY 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63" y="364343"/>
            <a:ext cx="13335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02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043301A-6976-1AA1-771A-2DC6382B8CF6}"/>
              </a:ext>
            </a:extLst>
          </p:cNvPr>
          <p:cNvSpPr txBox="1"/>
          <p:nvPr/>
        </p:nvSpPr>
        <p:spPr>
          <a:xfrm>
            <a:off x="4781006" y="1946366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Naturaleza Andes</a:t>
            </a: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F5347285-CB65-0002-F59B-0B07E3AE5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66313" cy="739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21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WordArt 20">
            <a:extLst>
              <a:ext uri="{FF2B5EF4-FFF2-40B4-BE49-F238E27FC236}">
                <a16:creationId xmlns:a16="http://schemas.microsoft.com/office/drawing/2014/main" id="{79D20534-F8DE-4244-4544-6DA055FB0D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43075" y="311823"/>
            <a:ext cx="5657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Die </a:t>
            </a:r>
            <a:r>
              <a:rPr lang="es-ES_tradnl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Salzwüste</a:t>
            </a:r>
            <a:r>
              <a:rPr lang="es-ES_tradnl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- UYUNI</a:t>
            </a:r>
          </a:p>
        </p:txBody>
      </p:sp>
    </p:spTree>
    <p:extLst>
      <p:ext uri="{BB962C8B-B14F-4D97-AF65-F5344CB8AC3E}">
        <p14:creationId xmlns:p14="http://schemas.microsoft.com/office/powerpoint/2010/main" val="189890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87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C8A4F-3A26-3070-E4D6-367B9E0DD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44E349-A2F4-0D39-0254-27A5BD5C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La Paz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E2DDDD-BA80-CF36-9D19-24A694F1FD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" r="-1" b="32862"/>
          <a:stretch/>
        </p:blipFill>
        <p:spPr>
          <a:xfrm>
            <a:off x="-41020" y="2038256"/>
            <a:ext cx="9590960" cy="4626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9971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78FF7-B392-4356-AED1-3A09D9869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 descr="Ein Bild, das Gebäude, draußen, Straße, Boden enthält.&#10;&#10;Automatisch generierte Beschreibung">
            <a:extLst>
              <a:ext uri="{FF2B5EF4-FFF2-40B4-BE49-F238E27FC236}">
                <a16:creationId xmlns:a16="http://schemas.microsoft.com/office/drawing/2014/main" id="{12C92299-3260-4D28-893F-EBF062806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r="18596"/>
          <a:stretch/>
        </p:blipFill>
        <p:spPr>
          <a:xfrm>
            <a:off x="69573" y="874519"/>
            <a:ext cx="4589631" cy="5054333"/>
          </a:xfrm>
        </p:spPr>
      </p:pic>
      <p:pic>
        <p:nvPicPr>
          <p:cNvPr id="7" name="Grafik 6" descr="Ein Bild, das Gebäude, draußen, Berg, Himmel enthält.&#10;&#10;Automatisch generierte Beschreibung">
            <a:extLst>
              <a:ext uri="{FF2B5EF4-FFF2-40B4-BE49-F238E27FC236}">
                <a16:creationId xmlns:a16="http://schemas.microsoft.com/office/drawing/2014/main" id="{5654D628-A605-4EE5-8AE8-7A67F28D50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6" t="1739" r="10876" b="-1739"/>
          <a:stretch/>
        </p:blipFill>
        <p:spPr>
          <a:xfrm>
            <a:off x="4693925" y="874520"/>
            <a:ext cx="4393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95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942DDC-3044-7E19-2ADA-785FA1BA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El Alto</a:t>
            </a:r>
          </a:p>
        </p:txBody>
      </p:sp>
      <p:pic>
        <p:nvPicPr>
          <p:cNvPr id="4" name="Inhaltsplatzhalter 4" descr="Ein Bild, das draußen, Feld, Gras, Berg enthält.&#10;&#10;Automatisch generierte Beschreibung">
            <a:extLst>
              <a:ext uri="{FF2B5EF4-FFF2-40B4-BE49-F238E27FC236}">
                <a16:creationId xmlns:a16="http://schemas.microsoft.com/office/drawing/2014/main" id="{11C29911-2CD1-D6AA-2BD0-F0AF9FF2B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1" r="-1" b="-1"/>
          <a:stretch/>
        </p:blipFill>
        <p:spPr>
          <a:xfrm>
            <a:off x="1114424" y="2595562"/>
            <a:ext cx="7610476" cy="3670767"/>
          </a:xfrm>
          <a:noFill/>
        </p:spPr>
      </p:pic>
    </p:spTree>
    <p:extLst>
      <p:ext uri="{BB962C8B-B14F-4D97-AF65-F5344CB8AC3E}">
        <p14:creationId xmlns:p14="http://schemas.microsoft.com/office/powerpoint/2010/main" val="380416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86803-30FD-624C-0B9C-9E9FB2E6D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B2D815B-52B9-E314-5CB9-1C9775685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/>
          <a:lstStyle/>
          <a:p>
            <a:r>
              <a:rPr lang="en-US" dirty="0"/>
              <a:t>Sucre</a:t>
            </a:r>
          </a:p>
        </p:txBody>
      </p:sp>
      <p:pic>
        <p:nvPicPr>
          <p:cNvPr id="3" name="Grafik 2" descr="Ein Bild, das draußen, Himmel, Gebäude, Wolke enthält.&#10;&#10;Automatisch generierte Beschreibung">
            <a:extLst>
              <a:ext uri="{FF2B5EF4-FFF2-40B4-BE49-F238E27FC236}">
                <a16:creationId xmlns:a16="http://schemas.microsoft.com/office/drawing/2014/main" id="{8FA80BF4-666F-8324-4544-558252A0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0" r="-1" b="-1"/>
          <a:stretch/>
        </p:blipFill>
        <p:spPr>
          <a:xfrm>
            <a:off x="1114424" y="2595562"/>
            <a:ext cx="7610476" cy="3670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7839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Berg, draußen, Himmel, Gras enthält.&#10;&#10;Mit sehr hoher Zuverlässigkeit generierte Beschreibung">
            <a:extLst>
              <a:ext uri="{FF2B5EF4-FFF2-40B4-BE49-F238E27FC236}">
                <a16:creationId xmlns:a16="http://schemas.microsoft.com/office/drawing/2014/main" id="{4646AC92-8B8A-4DCE-BDAE-C82735F9C2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7112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B9112-F18D-5C5F-575C-7D8574F9B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>
            <a:extLst>
              <a:ext uri="{FF2B5EF4-FFF2-40B4-BE49-F238E27FC236}">
                <a16:creationId xmlns:a16="http://schemas.microsoft.com/office/drawing/2014/main" id="{42BF4014-3FDB-CDF6-E5A7-C8FB6174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27">
            <a:extLst>
              <a:ext uri="{FF2B5EF4-FFF2-40B4-BE49-F238E27FC236}">
                <a16:creationId xmlns:a16="http://schemas.microsoft.com/office/drawing/2014/main" id="{3E92619B-8FED-34A2-EB6B-0D72E624A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3" t="34900" r="13412" b="31416"/>
          <a:stretch>
            <a:fillRect/>
          </a:stretch>
        </p:blipFill>
        <p:spPr bwMode="auto">
          <a:xfrm>
            <a:off x="5429250" y="0"/>
            <a:ext cx="3941763" cy="2857500"/>
          </a:xfrm>
          <a:prstGeom prst="rect">
            <a:avLst/>
          </a:prstGeom>
          <a:noFill/>
          <a:ln w="5724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8">
            <a:extLst>
              <a:ext uri="{FF2B5EF4-FFF2-40B4-BE49-F238E27FC236}">
                <a16:creationId xmlns:a16="http://schemas.microsoft.com/office/drawing/2014/main" id="{FD43994A-7D32-7808-FA65-219BDE5C02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1600" y="214313"/>
            <a:ext cx="5470525" cy="1155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Auf</a:t>
            </a:r>
            <a:r>
              <a:rPr lang="es-ES_tradnl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„</a:t>
            </a:r>
            <a:r>
              <a:rPr lang="es-ES_tradnl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der</a:t>
            </a:r>
            <a:r>
              <a:rPr lang="es-ES_tradnl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s-ES_tradnl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gefährlichsten</a:t>
            </a:r>
            <a:r>
              <a:rPr lang="es-ES_tradnl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s-ES_tradnl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Straße</a:t>
            </a:r>
            <a:r>
              <a:rPr lang="es-ES_tradnl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s-ES_tradnl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der</a:t>
            </a:r>
            <a:r>
              <a:rPr lang="es-ES_tradnl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s-ES_tradnl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Welt</a:t>
            </a:r>
            <a:r>
              <a:rPr lang="es-ES_tradnl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 -</a:t>
            </a:r>
          </a:p>
          <a:p>
            <a:pPr algn="ctr"/>
            <a:r>
              <a:rPr lang="es-ES_tradnl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der</a:t>
            </a:r>
            <a:r>
              <a:rPr lang="es-ES_tradnl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s-ES_tradnl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Death</a:t>
            </a:r>
            <a:r>
              <a:rPr lang="es-ES_tradnl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Road</a:t>
            </a:r>
          </a:p>
        </p:txBody>
      </p:sp>
    </p:spTree>
    <p:extLst>
      <p:ext uri="{BB962C8B-B14F-4D97-AF65-F5344CB8AC3E}">
        <p14:creationId xmlns:p14="http://schemas.microsoft.com/office/powerpoint/2010/main" val="85683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4" presetClass="entr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4/3*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4/3*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alalay.at/wp-content/uploads/2017/08/03-landschaf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718" y="0"/>
            <a:ext cx="10310858" cy="687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78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051698D-83AB-7843-881D-6EF3A6BE1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7A8F137-9EED-49D1-9C6A-6E59B2601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8885" y="394143"/>
            <a:ext cx="5561554" cy="130492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de-DE" sz="6000" b="1" dirty="0"/>
              <a:t>ALALAY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419610" y="2196855"/>
            <a:ext cx="5797464" cy="6484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Begrüßung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Faszination Bolivien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Kinder auf der Straße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Wie es zu ALALAY kam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Arbeitsweise von ALALAY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Projekte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Hilfe</a:t>
            </a:r>
          </a:p>
          <a:p>
            <a:pPr>
              <a:lnSpc>
                <a:spcPct val="150000"/>
              </a:lnSpc>
            </a:pPr>
            <a:endParaRPr lang="de-DE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bg1"/>
              </a:solidFill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138885" y="1835677"/>
            <a:ext cx="571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Hoffnung für die Kinder auf den Straße </a:t>
            </a:r>
            <a:r>
              <a:rPr lang="de-DE" dirty="0" err="1">
                <a:solidFill>
                  <a:schemeClr val="bg1"/>
                </a:solidFill>
              </a:rPr>
              <a:t>Bolivien‘s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26" name="Picture 2" descr="ALALAY 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324" y="140199"/>
            <a:ext cx="13335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922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Problemen in Bolivien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Politisch-soziale Konflikte</a:t>
            </a:r>
          </a:p>
          <a:p>
            <a:r>
              <a:rPr lang="de-DE" dirty="0">
                <a:solidFill>
                  <a:schemeClr val="bg1"/>
                </a:solidFill>
              </a:rPr>
              <a:t>Bildungssystem erreicht ländliche Gebiete nicht</a:t>
            </a:r>
          </a:p>
          <a:p>
            <a:r>
              <a:rPr lang="de-DE" dirty="0">
                <a:solidFill>
                  <a:schemeClr val="bg1"/>
                </a:solidFill>
              </a:rPr>
              <a:t>Immigration in Städte mit Hoffnung auf Arbeit</a:t>
            </a:r>
          </a:p>
          <a:p>
            <a:r>
              <a:rPr lang="de-DE" dirty="0">
                <a:solidFill>
                  <a:schemeClr val="bg1"/>
                </a:solidFill>
              </a:rPr>
              <a:t>Tausende von Straßenkindern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48390-A15B-4F44-836B-4744CB2F84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4">
            <a:extLst>
              <a:ext uri="{FF2B5EF4-FFF2-40B4-BE49-F238E27FC236}">
                <a16:creationId xmlns:a16="http://schemas.microsoft.com/office/drawing/2014/main" id="{9EDF1ACA-71A2-10AE-F733-DA74DA66F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65" y="4819744"/>
            <a:ext cx="3146135" cy="2038255"/>
          </a:xfrm>
          <a:prstGeom prst="rect">
            <a:avLst/>
          </a:prstGeom>
          <a:noFill/>
          <a:ln w="5724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B4E73-549E-3B6E-72E6-7B0EEC59B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38645E-D218-5519-BC67-31C59C1D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Santa Cruz de la Sierra</a:t>
            </a:r>
          </a:p>
        </p:txBody>
      </p:sp>
      <p:pic>
        <p:nvPicPr>
          <p:cNvPr id="2" name="Grafik 1" descr="Ein Bild, das draußen, Himmel, Gebäude, Baum enthält.&#10;&#10;Automatisch generierte Beschreibung">
            <a:extLst>
              <a:ext uri="{FF2B5EF4-FFF2-40B4-BE49-F238E27FC236}">
                <a16:creationId xmlns:a16="http://schemas.microsoft.com/office/drawing/2014/main" id="{93C1F0C2-8F57-FF64-D7BF-345C23F49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3" r="8783" b="-3"/>
          <a:stretch/>
        </p:blipFill>
        <p:spPr>
          <a:xfrm>
            <a:off x="1117600" y="2595563"/>
            <a:ext cx="3566160" cy="3681412"/>
          </a:xfrm>
          <a:prstGeom prst="rect">
            <a:avLst/>
          </a:prstGeom>
          <a:noFill/>
        </p:spPr>
      </p:pic>
      <p:pic>
        <p:nvPicPr>
          <p:cNvPr id="4" name="Grafik 3" descr="Ein Bild, das draußen, Himmel, Metropolregion, Stadtgebiet enthält.&#10;&#10;Automatisch generierte Beschreibung">
            <a:extLst>
              <a:ext uri="{FF2B5EF4-FFF2-40B4-BE49-F238E27FC236}">
                <a16:creationId xmlns:a16="http://schemas.microsoft.com/office/drawing/2014/main" id="{E6BD9A78-A3E6-5030-A7BA-92756048E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r="2311"/>
          <a:stretch/>
        </p:blipFill>
        <p:spPr>
          <a:xfrm>
            <a:off x="5147534" y="2595563"/>
            <a:ext cx="3566160" cy="3681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1346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 anchor="ctr">
            <a:normAutofit/>
          </a:bodyPr>
          <a:lstStyle/>
          <a:p>
            <a:r>
              <a:rPr lang="de-DE" dirty="0"/>
              <a:t>Santa Cruz</a:t>
            </a:r>
          </a:p>
        </p:txBody>
      </p:sp>
      <p:pic>
        <p:nvPicPr>
          <p:cNvPr id="6" name="Grafik 5" descr="Ein Bild, das Lokale Speisen, Markt, draußen, Naturkost enthält.&#10;&#10;Automatisch generierte Beschreibung">
            <a:extLst>
              <a:ext uri="{FF2B5EF4-FFF2-40B4-BE49-F238E27FC236}">
                <a16:creationId xmlns:a16="http://schemas.microsoft.com/office/drawing/2014/main" id="{79A4D297-060A-7CCE-5A66-469BEACCF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0" r="13183" b="-1"/>
          <a:stretch/>
        </p:blipFill>
        <p:spPr>
          <a:xfrm>
            <a:off x="214753" y="2033814"/>
            <a:ext cx="4469007" cy="4613437"/>
          </a:xfrm>
          <a:prstGeom prst="rect">
            <a:avLst/>
          </a:prstGeom>
          <a:noFill/>
        </p:spPr>
      </p:pic>
      <p:pic>
        <p:nvPicPr>
          <p:cNvPr id="12" name="Grafik 11" descr="Ein Bild, das draußen, Person, Kleidung, Fahrzeug enthält.&#10;&#10;Automatisch generierte Beschreibung">
            <a:extLst>
              <a:ext uri="{FF2B5EF4-FFF2-40B4-BE49-F238E27FC236}">
                <a16:creationId xmlns:a16="http://schemas.microsoft.com/office/drawing/2014/main" id="{2B2AAA61-5AAC-D3E8-055D-2A3145409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r="19932" b="1"/>
          <a:stretch/>
        </p:blipFill>
        <p:spPr>
          <a:xfrm>
            <a:off x="4683760" y="2042864"/>
            <a:ext cx="4460240" cy="4604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5570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194EB-70CF-174A-B34D-F907DB94C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T" sz="2400" dirty="0">
              <a:solidFill>
                <a:schemeClr val="tx1"/>
              </a:solidFill>
            </a:endParaRPr>
          </a:p>
          <a:p>
            <a:r>
              <a:rPr lang="en-AT" sz="2400">
                <a:solidFill>
                  <a:schemeClr val="tx1"/>
                </a:solidFill>
              </a:rPr>
              <a:t>36 </a:t>
            </a:r>
            <a:r>
              <a:rPr lang="de-AT" sz="2400" dirty="0">
                <a:solidFill>
                  <a:schemeClr val="tx1"/>
                </a:solidFill>
              </a:rPr>
              <a:t>ethnische Gruppen:</a:t>
            </a:r>
            <a:r>
              <a:rPr lang="en-AT" sz="2400">
                <a:solidFill>
                  <a:schemeClr val="tx1"/>
                </a:solidFill>
              </a:rPr>
              <a:t> Quechuas</a:t>
            </a:r>
            <a:r>
              <a:rPr lang="de-AT" sz="2400" dirty="0">
                <a:solidFill>
                  <a:schemeClr val="tx1"/>
                </a:solidFill>
              </a:rPr>
              <a:t>, </a:t>
            </a:r>
            <a:r>
              <a:rPr lang="en-AT" sz="2400">
                <a:solidFill>
                  <a:schemeClr val="tx1"/>
                </a:solidFill>
              </a:rPr>
              <a:t>Aymaras</a:t>
            </a:r>
            <a:r>
              <a:rPr lang="en-AT" sz="2400" dirty="0">
                <a:solidFill>
                  <a:schemeClr val="tx1"/>
                </a:solidFill>
              </a:rPr>
              <a:t>, Mestizos</a:t>
            </a:r>
            <a:r>
              <a:rPr lang="en-AT" sz="2400">
                <a:solidFill>
                  <a:schemeClr val="tx1"/>
                </a:solidFill>
              </a:rPr>
              <a:t>, Weiße</a:t>
            </a:r>
            <a:r>
              <a:rPr lang="de-AT" sz="2400" dirty="0">
                <a:solidFill>
                  <a:schemeClr val="tx1"/>
                </a:solidFill>
              </a:rPr>
              <a:t>, Afrobolivianer,</a:t>
            </a:r>
            <a:r>
              <a:rPr lang="en-AT" sz="2400">
                <a:solidFill>
                  <a:schemeClr val="tx1"/>
                </a:solidFill>
              </a:rPr>
              <a:t> etc.</a:t>
            </a:r>
            <a:endParaRPr lang="en-AT" sz="2400" dirty="0">
              <a:solidFill>
                <a:schemeClr val="tx1"/>
              </a:solidFill>
            </a:endParaRPr>
          </a:p>
          <a:p>
            <a:r>
              <a:rPr lang="en-AT" sz="2400" dirty="0">
                <a:solidFill>
                  <a:schemeClr val="tx1"/>
                </a:solidFill>
              </a:rPr>
              <a:t>70 % leben in grösseren Städten</a:t>
            </a:r>
          </a:p>
          <a:p>
            <a:r>
              <a:rPr lang="en-AT" sz="2400" dirty="0">
                <a:solidFill>
                  <a:schemeClr val="tx1"/>
                </a:solidFill>
              </a:rPr>
              <a:t>4.200.000 jünger als 19 Jahre</a:t>
            </a:r>
          </a:p>
          <a:p>
            <a:pPr marL="0" indent="0">
              <a:buNone/>
            </a:pPr>
            <a:endParaRPr lang="en-AT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T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T" sz="24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F0A87B-C43C-3C4D-8600-AAC490E92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/>
              <a:t>Bevölkerung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073706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Himmel, Person, Boden enthält.&#10;&#10;Automatisch generierte Beschreibung">
            <a:extLst>
              <a:ext uri="{FF2B5EF4-FFF2-40B4-BE49-F238E27FC236}">
                <a16:creationId xmlns:a16="http://schemas.microsoft.com/office/drawing/2014/main" id="{457B3C63-2A60-4016-9B54-F9ECC0FA7D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7"/>
          <a:stretch/>
        </p:blipFill>
        <p:spPr>
          <a:xfrm>
            <a:off x="225567" y="530087"/>
            <a:ext cx="2851930" cy="5232067"/>
          </a:xfrm>
          <a:prstGeom prst="rect">
            <a:avLst/>
          </a:prstGeom>
        </p:spPr>
      </p:pic>
      <p:pic>
        <p:nvPicPr>
          <p:cNvPr id="5" name="Grafik 4" descr="Ein Bild, das Person, Boden, Gebäude, draußen enthält.&#10;&#10;Automatisch generierte Beschreibung">
            <a:extLst>
              <a:ext uri="{FF2B5EF4-FFF2-40B4-BE49-F238E27FC236}">
                <a16:creationId xmlns:a16="http://schemas.microsoft.com/office/drawing/2014/main" id="{3DEF9473-CF27-470D-8A61-69E8A4AED0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1"/>
          <a:stretch/>
        </p:blipFill>
        <p:spPr>
          <a:xfrm>
            <a:off x="3201897" y="530087"/>
            <a:ext cx="5855600" cy="52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39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außen, Baum, Boden, Person enthält.&#10;&#10;Mit sehr hoher Zuverlässigkeit generierte Beschreibung">
            <a:extLst>
              <a:ext uri="{FF2B5EF4-FFF2-40B4-BE49-F238E27FC236}">
                <a16:creationId xmlns:a16="http://schemas.microsoft.com/office/drawing/2014/main" id="{932BF76A-3208-4332-A5E7-855FA099C0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" b="-1"/>
          <a:stretch/>
        </p:blipFill>
        <p:spPr>
          <a:xfrm>
            <a:off x="15" y="857258"/>
            <a:ext cx="6856293" cy="5147606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Grafik 6" descr="Ein Bild, das Essen, Tisch, draußen enthält.&#10;&#10;Mit sehr hoher Zuverlässigkeit generierte Beschreibung">
            <a:extLst>
              <a:ext uri="{FF2B5EF4-FFF2-40B4-BE49-F238E27FC236}">
                <a16:creationId xmlns:a16="http://schemas.microsoft.com/office/drawing/2014/main" id="{C43FA03F-55B1-4C66-B9E9-DA92F950A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0" r="9249" b="-1"/>
          <a:stretch/>
        </p:blipFill>
        <p:spPr>
          <a:xfrm>
            <a:off x="4342765" y="857258"/>
            <a:ext cx="4801235" cy="5139738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7913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fik 3" descr="Ein Bild, das Person, Kleidung, draußen, Baum enthält.&#10;&#10;Automatisch generierte Beschreibung">
            <a:extLst>
              <a:ext uri="{FF2B5EF4-FFF2-40B4-BE49-F238E27FC236}">
                <a16:creationId xmlns:a16="http://schemas.microsoft.com/office/drawing/2014/main" id="{E9ECC43E-FDA1-F7E5-C77D-F492D7C6AA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9" r="7327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29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05BDA3-A93F-CB04-7C6D-42C9036D6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rafik 5" descr="Ein Bild, das Person, Sport, Kleidung, Schuhwerk enthält.&#10;&#10;Automatisch generierte Beschreibung">
            <a:extLst>
              <a:ext uri="{FF2B5EF4-FFF2-40B4-BE49-F238E27FC236}">
                <a16:creationId xmlns:a16="http://schemas.microsoft.com/office/drawing/2014/main" id="{793B5F9B-F90F-F98E-553E-CC2210F9D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1" b="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35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F0A87B-C43C-3C4D-8600-AAC490E9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 anchor="ctr">
            <a:normAutofit/>
          </a:bodyPr>
          <a:lstStyle/>
          <a:p>
            <a:r>
              <a:rPr lang="de-AT" dirty="0"/>
              <a:t>Politik</a:t>
            </a:r>
            <a:endParaRPr lang="en-AT"/>
          </a:p>
        </p:txBody>
      </p:sp>
      <p:pic>
        <p:nvPicPr>
          <p:cNvPr id="13" name="Grafik 12" descr="Ein Bild, das Person, Kleidung, Menschliches Gesicht, Lächeln enthält.&#10;&#10;Automatisch generierte Beschreibung">
            <a:extLst>
              <a:ext uri="{FF2B5EF4-FFF2-40B4-BE49-F238E27FC236}">
                <a16:creationId xmlns:a16="http://schemas.microsoft.com/office/drawing/2014/main" id="{219A5F73-7A04-62FB-6EF3-85E0399598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0837"/>
          <a:stretch/>
        </p:blipFill>
        <p:spPr>
          <a:xfrm>
            <a:off x="2995495" y="2964051"/>
            <a:ext cx="2376293" cy="2453091"/>
          </a:xfrm>
          <a:prstGeom prst="rect">
            <a:avLst/>
          </a:prstGeom>
          <a:noFill/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7E7AFFA-A377-9B23-960C-C97867D46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595563"/>
            <a:ext cx="2382061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2A17F84-F9B6-5638-1F52-4AA7CACE2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97" y="2202454"/>
            <a:ext cx="2745451" cy="19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Grafik 16" descr="Ein Bild, das Menschliches Gesicht, Person, Kleidung, Krawatte enthält.&#10;&#10;Automatisch generierte Beschreibung">
            <a:extLst>
              <a:ext uri="{FF2B5EF4-FFF2-40B4-BE49-F238E27FC236}">
                <a16:creationId xmlns:a16="http://schemas.microsoft.com/office/drawing/2014/main" id="{D0156E20-C7C7-B188-A0E5-9CCC5F5438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232" y="4354795"/>
            <a:ext cx="1548053" cy="1821050"/>
          </a:xfrm>
          <a:prstGeom prst="rect">
            <a:avLst/>
          </a:prstGeom>
        </p:spPr>
      </p:pic>
      <p:pic>
        <p:nvPicPr>
          <p:cNvPr id="19" name="Grafik 18" descr="Ein Bild, das Menschliches Gesicht, Person, Kleidung, Kragen enthält.&#10;&#10;Automatisch generierte Beschreibung">
            <a:extLst>
              <a:ext uri="{FF2B5EF4-FFF2-40B4-BE49-F238E27FC236}">
                <a16:creationId xmlns:a16="http://schemas.microsoft.com/office/drawing/2014/main" id="{43E384F0-D937-4357-9C6C-E262CBB71C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851" y="4405973"/>
            <a:ext cx="1375966" cy="210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2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Kinder auf der Straße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0C28D36-B2E4-4694-BC59-BCEE72795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4890"/>
            <a:ext cx="5459350" cy="481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5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194EB-70CF-174A-B34D-F907DB94C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76" y="2688551"/>
            <a:ext cx="7657617" cy="3386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AT" sz="4000" dirty="0">
                <a:solidFill>
                  <a:schemeClr val="tx1"/>
                </a:solidFill>
                <a:latin typeface="Snell Roundhand" panose="02000603080000090004" pitchFamily="2" charset="77"/>
              </a:rPr>
              <a:t>Charlotte und Simon </a:t>
            </a:r>
            <a:r>
              <a:rPr lang="de-AT" sz="4000" dirty="0" err="1">
                <a:solidFill>
                  <a:schemeClr val="tx1"/>
                </a:solidFill>
                <a:latin typeface="Snell Roundhand" panose="02000603080000090004" pitchFamily="2" charset="77"/>
              </a:rPr>
              <a:t>Enzelsberger</a:t>
            </a:r>
            <a:endParaRPr lang="de-AT" sz="4000" dirty="0">
              <a:solidFill>
                <a:schemeClr val="tx1"/>
              </a:solidFill>
              <a:latin typeface="Snell Roundhand" panose="02000603080000090004" pitchFamily="2" charset="77"/>
            </a:endParaRPr>
          </a:p>
          <a:p>
            <a:pPr marL="0" indent="0" algn="ctr">
              <a:buNone/>
            </a:pPr>
            <a:r>
              <a:rPr lang="de-AT" sz="4000" dirty="0">
                <a:solidFill>
                  <a:schemeClr val="tx1"/>
                </a:solidFill>
                <a:latin typeface="Snell Roundhand" panose="02000603080000090004" pitchFamily="2" charset="77"/>
              </a:rPr>
              <a:t>Claudia Durchschlag</a:t>
            </a:r>
          </a:p>
          <a:p>
            <a:pPr marL="0" indent="0" algn="ctr">
              <a:buNone/>
            </a:pPr>
            <a:r>
              <a:rPr lang="de-AT" sz="5000" b="1" dirty="0">
                <a:solidFill>
                  <a:schemeClr val="tx1"/>
                </a:solidFill>
                <a:latin typeface="Snell Roundhand" panose="02000603080000090004" pitchFamily="2" charset="77"/>
              </a:rPr>
              <a:t>Rotary Club Traun!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A168F7-A7CC-9344-ADB3-00F0F165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¡MUCHAS GRACIAS!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460076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Gründe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 Migration in Städte mit Hoffnung auf Arbeit</a:t>
            </a:r>
          </a:p>
          <a:p>
            <a:r>
              <a:rPr lang="de-DE" sz="2400" dirty="0">
                <a:solidFill>
                  <a:schemeClr val="bg1"/>
                </a:solidFill>
              </a:rPr>
              <a:t> Bildungssystem erreicht ländliche Gebiete nicht</a:t>
            </a:r>
          </a:p>
          <a:p>
            <a:r>
              <a:rPr lang="de-DE" sz="2400" dirty="0">
                <a:solidFill>
                  <a:schemeClr val="bg1"/>
                </a:solidFill>
              </a:rPr>
              <a:t> Sehr schwaches Sozialsystem</a:t>
            </a:r>
          </a:p>
          <a:p>
            <a:r>
              <a:rPr lang="de-DE" sz="2400" dirty="0">
                <a:solidFill>
                  <a:schemeClr val="bg1"/>
                </a:solidFill>
              </a:rPr>
              <a:t> Teufelskreis der Armut (Alkohol, Gewalt, …)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06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Gewalt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772416" y="3099660"/>
            <a:ext cx="3952483" cy="3166669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psychisch</a:t>
            </a:r>
          </a:p>
          <a:p>
            <a:r>
              <a:rPr lang="de-DE" sz="2400" dirty="0">
                <a:solidFill>
                  <a:schemeClr val="bg1"/>
                </a:solidFill>
              </a:rPr>
              <a:t>physisch</a:t>
            </a:r>
          </a:p>
          <a:p>
            <a:r>
              <a:rPr lang="de-DE" sz="2400" dirty="0">
                <a:solidFill>
                  <a:schemeClr val="bg1"/>
                </a:solidFill>
              </a:rPr>
              <a:t>sexualisiert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0077DD3-D169-4554-AA68-675B57F93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417" y="2038255"/>
            <a:ext cx="3998155" cy="467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631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Kälte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5FB690B-00CF-4935-83AE-7B8030206C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73" y="2204580"/>
            <a:ext cx="7545473" cy="424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455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Drogen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BEDA3ED-DEE3-451D-8291-1B4A74FB3A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/>
          <a:stretch>
            <a:fillRect/>
          </a:stretch>
        </p:blipFill>
        <p:spPr bwMode="auto">
          <a:xfrm>
            <a:off x="2751293" y="2595563"/>
            <a:ext cx="4336739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23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0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DA9C8BA7-056A-47B4-B7A4-B721F9DA1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4" name="Picture 6" descr="Bildergebnis für Alalay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98" y="1632721"/>
            <a:ext cx="2928805" cy="286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2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anchor="b">
            <a:normAutofit/>
          </a:bodyPr>
          <a:lstStyle/>
          <a:p>
            <a:r>
              <a:rPr lang="de-DE" sz="3600" b="1" dirty="0"/>
              <a:t>Geschichte – ALALAY Bolivien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DE" dirty="0"/>
          </a:p>
          <a:p>
            <a:r>
              <a:rPr lang="de-DE" dirty="0"/>
              <a:t>Claudia Gonzales beginnt ihre Arbeit</a:t>
            </a:r>
          </a:p>
          <a:p>
            <a:r>
              <a:rPr lang="de-DE" dirty="0"/>
              <a:t>mit den Kindern auf der Straße im Jahr 1990,</a:t>
            </a:r>
          </a:p>
          <a:p>
            <a:r>
              <a:rPr lang="de-DE" dirty="0"/>
              <a:t>im Alter von 18 Jahren</a:t>
            </a:r>
          </a:p>
        </p:txBody>
      </p:sp>
      <p:pic>
        <p:nvPicPr>
          <p:cNvPr id="3" name="Inhaltsplatzhalter 5" descr="Ein Bild, das Person, Kleidung, Menschliches Gesicht, Kleinkind enthält.&#10;&#10;Automatisch generierte Beschreibung">
            <a:extLst>
              <a:ext uri="{FF2B5EF4-FFF2-40B4-BE49-F238E27FC236}">
                <a16:creationId xmlns:a16="http://schemas.microsoft.com/office/drawing/2014/main" id="{1A003F87-4C89-4AC7-5A90-D9642893F8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0" b="4"/>
          <a:stretch/>
        </p:blipFill>
        <p:spPr>
          <a:xfrm>
            <a:off x="2275455" y="133658"/>
            <a:ext cx="5318717" cy="3976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774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4DBC3-F249-B021-A283-78B7974D1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535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</p:spPr>
        <p:txBody>
          <a:bodyPr anchor="ctr">
            <a:normAutofit/>
          </a:bodyPr>
          <a:lstStyle/>
          <a:p>
            <a:r>
              <a:rPr lang="de-DE" dirty="0"/>
              <a:t>Geschichte ALALAY Österreich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E55EF31-D589-CB8B-4239-EBFC676AF6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r="23309" b="-2"/>
          <a:stretch/>
        </p:blipFill>
        <p:spPr>
          <a:xfrm>
            <a:off x="5147534" y="2590800"/>
            <a:ext cx="3566160" cy="3686175"/>
          </a:xfrm>
          <a:prstGeom prst="rect">
            <a:avLst/>
          </a:prstGeom>
          <a:noFill/>
        </p:spPr>
      </p:pic>
      <p:sp>
        <p:nvSpPr>
          <p:cNvPr id="6" name="Inhaltsplatzhalter 5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1995 ALALAY Österreich</a:t>
            </a:r>
          </a:p>
          <a:p>
            <a:r>
              <a:rPr lang="de-DE" dirty="0"/>
              <a:t>Walter Witzany</a:t>
            </a:r>
          </a:p>
          <a:p>
            <a:r>
              <a:rPr lang="de-DE" dirty="0"/>
              <a:t>Und</a:t>
            </a:r>
          </a:p>
          <a:p>
            <a:r>
              <a:rPr lang="de-DE" dirty="0"/>
              <a:t>Cecilia Baldivieso de Witzany</a:t>
            </a:r>
          </a:p>
        </p:txBody>
      </p:sp>
    </p:spTree>
    <p:extLst>
      <p:ext uri="{BB962C8B-B14F-4D97-AF65-F5344CB8AC3E}">
        <p14:creationId xmlns:p14="http://schemas.microsoft.com/office/powerpoint/2010/main" val="583337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0709B-DB18-CC8C-926D-A9B86AF5F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3246075-F49C-AB18-DD73-F60B76CE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/>
          <a:lstStyle/>
          <a:p>
            <a:r>
              <a:rPr lang="en-US" dirty="0"/>
              <a:t>Team ALALAY Austria</a:t>
            </a:r>
          </a:p>
        </p:txBody>
      </p:sp>
      <p:pic>
        <p:nvPicPr>
          <p:cNvPr id="5" name="Grafik 4" descr="Ein Bild, das Kleidung, Menschliches Gesicht, Person, Wand enthält.&#10;&#10;Automatisch generierte Beschreibung">
            <a:extLst>
              <a:ext uri="{FF2B5EF4-FFF2-40B4-BE49-F238E27FC236}">
                <a16:creationId xmlns:a16="http://schemas.microsoft.com/office/drawing/2014/main" id="{1208FEE1-BEA6-6078-AFCD-BDE7E32481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0" b="16750"/>
          <a:stretch/>
        </p:blipFill>
        <p:spPr>
          <a:xfrm>
            <a:off x="1441352" y="2038256"/>
            <a:ext cx="6261295" cy="4695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2959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6EE8A-4706-8299-0D2C-E72B84645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A4008-DE42-6D80-ECE6-A2F0BE34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 anchor="ctr">
            <a:normAutofit/>
          </a:bodyPr>
          <a:lstStyle/>
          <a:p>
            <a:r>
              <a:rPr lang="de-DE" dirty="0"/>
              <a:t>Österreich und Bolivien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A6B4831-9941-7705-2DD1-3B5254BF4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7653" y="3874576"/>
            <a:ext cx="3566160" cy="23137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de-DE" dirty="0"/>
              <a:t>Eine gemeinsame Vision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für die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Rechte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der Kinder auf den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Straßen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Boliviens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weltweit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nhaltsplatzhalter 3" descr="Ein Bild, das Kleidung, Person, Menschliches Gesicht, Im Haus enthält.&#10;&#10;Automatisch generierte Beschreibung">
            <a:extLst>
              <a:ext uri="{FF2B5EF4-FFF2-40B4-BE49-F238E27FC236}">
                <a16:creationId xmlns:a16="http://schemas.microsoft.com/office/drawing/2014/main" id="{C30B8B35-AF4E-FA67-8030-8D78030925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28531" r="21009" b="-3"/>
          <a:stretch/>
        </p:blipFill>
        <p:spPr>
          <a:xfrm>
            <a:off x="653215" y="2169113"/>
            <a:ext cx="3859078" cy="4357105"/>
          </a:xfrm>
          <a:noFill/>
        </p:spPr>
      </p:pic>
    </p:spTree>
    <p:extLst>
      <p:ext uri="{BB962C8B-B14F-4D97-AF65-F5344CB8AC3E}">
        <p14:creationId xmlns:p14="http://schemas.microsoft.com/office/powerpoint/2010/main" val="171223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15289D0-6B25-0397-374F-D43441AD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/>
          <a:lstStyle/>
          <a:p>
            <a:r>
              <a:rPr lang="en-US" dirty="0"/>
              <a:t>FASZINATION BOLIVIEN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83E22-0A7D-2D51-BECC-7D95B0A3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" r="-1" b="15393"/>
          <a:stretch/>
        </p:blipFill>
        <p:spPr bwMode="auto">
          <a:xfrm>
            <a:off x="-41021" y="2038256"/>
            <a:ext cx="9992611" cy="48197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77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093" y="1123856"/>
            <a:ext cx="8913813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Eine Geschichte, wie im Märchen, NOEMI</a:t>
            </a:r>
          </a:p>
        </p:txBody>
      </p:sp>
      <p:pic>
        <p:nvPicPr>
          <p:cNvPr id="4" name="Inhaltsplatzhalter 3" descr="Ein Bild, das Menschliches Gesicht, Person, Lächeln, Im Haus enthält.&#10;&#10;Automatisch generierte Beschreibung">
            <a:extLst>
              <a:ext uri="{FF2B5EF4-FFF2-40B4-BE49-F238E27FC236}">
                <a16:creationId xmlns:a16="http://schemas.microsoft.com/office/drawing/2014/main" id="{8F547088-EF98-FBE8-FB02-087C52BAA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21" y="2052772"/>
            <a:ext cx="4618495" cy="4618495"/>
          </a:xfrm>
        </p:spPr>
      </p:pic>
    </p:spTree>
    <p:extLst>
      <p:ext uri="{BB962C8B-B14F-4D97-AF65-F5344CB8AC3E}">
        <p14:creationId xmlns:p14="http://schemas.microsoft.com/office/powerpoint/2010/main" val="642741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2EE8F-6C9B-80CE-CC46-16BAE15C9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8C615B4-11BF-EB65-CA6F-D1B75323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/>
          <a:lstStyle/>
          <a:p>
            <a:r>
              <a:rPr lang="en-US" dirty="0"/>
              <a:t>Wie es </a:t>
            </a:r>
            <a:r>
              <a:rPr lang="en-US" dirty="0" err="1"/>
              <a:t>dazu</a:t>
            </a:r>
            <a:r>
              <a:rPr lang="en-US" dirty="0"/>
              <a:t> </a:t>
            </a:r>
            <a:r>
              <a:rPr lang="en-US" dirty="0" err="1"/>
              <a:t>kommt</a:t>
            </a:r>
            <a:r>
              <a:rPr lang="en-US" dirty="0"/>
              <a:t>…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FAC46-BCF6-BA92-5269-E818851FBA35}"/>
              </a:ext>
            </a:extLst>
          </p:cNvPr>
          <p:cNvSpPr txBox="1"/>
          <p:nvPr/>
        </p:nvSpPr>
        <p:spPr>
          <a:xfrm>
            <a:off x="378718" y="2091075"/>
            <a:ext cx="8334975" cy="4480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2000"/>
              </a:spcBef>
              <a:buClr>
                <a:schemeClr val="accent1"/>
              </a:buClr>
            </a:pP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Einsatz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La Paz und Santa Cruz, </a:t>
            </a: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sowie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landesweit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Präventionsarbeit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Sozialpädagogische</a:t>
            </a:r>
            <a:b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Fußballschulen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Arbeit </a:t>
            </a: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mit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Familien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6249170-826E-797C-A638-DCAD9A6396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50" r="34858" b="2"/>
          <a:stretch/>
        </p:blipFill>
        <p:spPr>
          <a:xfrm>
            <a:off x="5724959" y="2890031"/>
            <a:ext cx="3040323" cy="3138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9107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5C0CB-F37F-4146-9164-2C8A1D32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7562"/>
            <a:ext cx="8913813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AT" dirty="0"/>
              <a:t>Escuelas Sociodeportivas </a:t>
            </a:r>
            <a:br>
              <a:rPr lang="en-AT" dirty="0"/>
            </a:br>
            <a:r>
              <a:rPr lang="en-AT" dirty="0"/>
              <a:t>Real Madrid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24CF2-5B88-2C48-A661-789CC5400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2B7679-7A95-DB44-AA6C-152FE5A875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1831962"/>
            <a:ext cx="6038569" cy="4875407"/>
          </a:xfrm>
          <a:prstGeom prst="rect">
            <a:avLst/>
          </a:prstGeom>
        </p:spPr>
      </p:pic>
      <p:pic>
        <p:nvPicPr>
          <p:cNvPr id="10" name="10 Imagen">
            <a:extLst>
              <a:ext uri="{FF2B5EF4-FFF2-40B4-BE49-F238E27FC236}">
                <a16:creationId xmlns:a16="http://schemas.microsoft.com/office/drawing/2014/main" id="{9B6B87DF-439B-714E-97AC-5CB2DB0F7AA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0249" y="5553574"/>
            <a:ext cx="3103563" cy="1153795"/>
          </a:xfrm>
          <a:prstGeom prst="rect">
            <a:avLst/>
          </a:prstGeom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6A9A3CCD-8024-EBFA-653A-307D3D0426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" r="7340"/>
          <a:stretch/>
        </p:blipFill>
        <p:spPr>
          <a:xfrm>
            <a:off x="5315311" y="2154522"/>
            <a:ext cx="3828689" cy="28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69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06DA8-1A11-BA1F-89AE-183543657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4C288-BF84-8D88-86F8-384C5768A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T" sz="2800"/>
              <a:t>Escuelas Sociodeportivas </a:t>
            </a:r>
            <a:br>
              <a:rPr lang="en-AT" sz="2800"/>
            </a:br>
            <a:r>
              <a:rPr lang="en-AT" sz="2800"/>
              <a:t>Real Madrid</a:t>
            </a:r>
          </a:p>
        </p:txBody>
      </p:sp>
      <p:pic>
        <p:nvPicPr>
          <p:cNvPr id="7" name="Grafik 6" descr="Ein Bild, das Kleidung, Schuhwerk, Im Haus, Frau enthält.&#10;&#10;Automatisch generierte Beschreibung">
            <a:extLst>
              <a:ext uri="{FF2B5EF4-FFF2-40B4-BE49-F238E27FC236}">
                <a16:creationId xmlns:a16="http://schemas.microsoft.com/office/drawing/2014/main" id="{EC93D227-30E8-DB8F-19EF-B3DE7CAE5B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9" r="-1" b="22989"/>
          <a:stretch/>
        </p:blipFill>
        <p:spPr>
          <a:xfrm>
            <a:off x="1114424" y="2595562"/>
            <a:ext cx="7610476" cy="3670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63591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2255-ACD1-D14D-8786-ACD3DB05F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/>
              <a:t>Prävention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97398-B5E4-954B-9C5C-31F13E2FC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51" y="2595562"/>
            <a:ext cx="8275449" cy="3670767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RECHT AUF FAMILIE</a:t>
            </a:r>
          </a:p>
          <a:p>
            <a:pPr marL="0" indent="0">
              <a:buNone/>
            </a:pPr>
            <a:endParaRPr lang="en-AT" dirty="0"/>
          </a:p>
          <a:p>
            <a:r>
              <a:rPr lang="de-AT" dirty="0" err="1"/>
              <a:t>WorkShops</a:t>
            </a:r>
            <a:r>
              <a:rPr lang="en-AT"/>
              <a:t> </a:t>
            </a:r>
            <a:endParaRPr lang="en-AT" dirty="0"/>
          </a:p>
          <a:p>
            <a:r>
              <a:rPr lang="en-AT" dirty="0"/>
              <a:t>Gruppen Theraphie</a:t>
            </a:r>
          </a:p>
          <a:p>
            <a:r>
              <a:rPr lang="de-AT" dirty="0"/>
              <a:t>Familieneinkommen</a:t>
            </a:r>
            <a:endParaRPr lang="en-A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47709A-76F5-AD45-B19E-B7D71C8DAD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11060"/>
            <a:ext cx="4417837" cy="33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325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3893E-6FA5-6DDB-BF7C-6C0114E1F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269E92B-0C8A-2508-012D-19685A1B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/>
          <a:lstStyle/>
          <a:p>
            <a:r>
              <a:rPr lang="en-US" dirty="0"/>
              <a:t>Wie es </a:t>
            </a:r>
            <a:r>
              <a:rPr lang="en-US" dirty="0" err="1"/>
              <a:t>dazu</a:t>
            </a:r>
            <a:r>
              <a:rPr lang="en-US" dirty="0"/>
              <a:t> </a:t>
            </a:r>
            <a:r>
              <a:rPr lang="en-US" dirty="0" err="1"/>
              <a:t>kommt</a:t>
            </a:r>
            <a:r>
              <a:rPr lang="en-US" dirty="0"/>
              <a:t>…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59FD634-632F-A7DE-31AB-3E259FA4578A}"/>
              </a:ext>
            </a:extLst>
          </p:cNvPr>
          <p:cNvSpPr txBox="1"/>
          <p:nvPr/>
        </p:nvSpPr>
        <p:spPr>
          <a:xfrm>
            <a:off x="378718" y="2091075"/>
            <a:ext cx="8334975" cy="4480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2000"/>
              </a:spcBef>
              <a:buClr>
                <a:schemeClr val="accent1"/>
              </a:buClr>
            </a:pP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Einsatz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La Paz und Santa Cruz, </a:t>
            </a: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sowie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landesweit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spcBef>
                <a:spcPts val="2000"/>
              </a:spcBef>
              <a:buClr>
                <a:schemeClr val="accent1"/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spcBef>
                <a:spcPts val="2000"/>
              </a:spcBef>
              <a:buClr>
                <a:schemeClr val="accent1"/>
              </a:buClr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Präventionsarbeit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Streetwork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Kinderdörfer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Partizipative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Anwaltschaft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2000"/>
              </a:spcBef>
              <a:buClr>
                <a:schemeClr val="accent1"/>
              </a:buClr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2" descr="Bildergebnis für Alalay&quot;">
            <a:hlinkClick r:id="rId3"/>
            <a:extLst>
              <a:ext uri="{FF2B5EF4-FFF2-40B4-BE49-F238E27FC236}">
                <a16:creationId xmlns:a16="http://schemas.microsoft.com/office/drawing/2014/main" id="{5481F373-19C2-3D38-E861-DDC811D2D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80" y="2996070"/>
            <a:ext cx="4341813" cy="267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186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 anchor="ctr">
            <a:normAutofit/>
          </a:bodyPr>
          <a:lstStyle/>
          <a:p>
            <a:r>
              <a:rPr lang="de-DE" dirty="0" err="1"/>
              <a:t>Streetwork</a:t>
            </a:r>
            <a:endParaRPr lang="de-DE" dirty="0"/>
          </a:p>
        </p:txBody>
      </p:sp>
      <p:pic>
        <p:nvPicPr>
          <p:cNvPr id="7" name="Grafik 6" descr="Ein Bild, das Kleidung, Person, Menschliches Gesicht, Mann enthält.&#10;&#10;Automatisch generierte Beschreibung">
            <a:extLst>
              <a:ext uri="{FF2B5EF4-FFF2-40B4-BE49-F238E27FC236}">
                <a16:creationId xmlns:a16="http://schemas.microsoft.com/office/drawing/2014/main" id="{115EE95A-0EC1-970A-2F94-68736FF7C9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 r="22135" b="-3"/>
          <a:stretch/>
        </p:blipFill>
        <p:spPr>
          <a:xfrm>
            <a:off x="1195091" y="2066005"/>
            <a:ext cx="2137044" cy="2206109"/>
          </a:xfrm>
          <a:prstGeom prst="rect">
            <a:avLst/>
          </a:prstGeom>
          <a:noFill/>
        </p:spPr>
      </p:pic>
      <p:pic>
        <p:nvPicPr>
          <p:cNvPr id="11" name="Inhaltsplatzhalter 10" descr="Ein Bild, das Person, Schuhwerk, monochrom, Schwarz enthält.&#10;&#10;Automatisch generierte Beschreibung">
            <a:extLst>
              <a:ext uri="{FF2B5EF4-FFF2-40B4-BE49-F238E27FC236}">
                <a16:creationId xmlns:a16="http://schemas.microsoft.com/office/drawing/2014/main" id="{CCF671FD-CEFA-532F-68D9-757F2918D7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4" y="4272114"/>
            <a:ext cx="9154003" cy="2593634"/>
          </a:xfrm>
        </p:spPr>
      </p:pic>
      <p:pic>
        <p:nvPicPr>
          <p:cNvPr id="13" name="Grafik 12" descr="Ein Bild, das Gras, draußen, Kleidung, Person enthält.&#10;&#10;Automatisch generierte Beschreibung">
            <a:extLst>
              <a:ext uri="{FF2B5EF4-FFF2-40B4-BE49-F238E27FC236}">
                <a16:creationId xmlns:a16="http://schemas.microsoft.com/office/drawing/2014/main" id="{3D8AF7CC-CBDD-55D9-9E18-56A11A270E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40" y="2066005"/>
            <a:ext cx="2909346" cy="217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143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 – Etappen - Konzept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de-DE" dirty="0"/>
              <a:t>„</a:t>
            </a:r>
            <a:r>
              <a:rPr lang="de-DE" dirty="0" err="1"/>
              <a:t>Trabajo</a:t>
            </a:r>
            <a:r>
              <a:rPr lang="de-DE" dirty="0"/>
              <a:t> de </a:t>
            </a:r>
            <a:r>
              <a:rPr lang="de-DE" dirty="0" err="1"/>
              <a:t>calle</a:t>
            </a:r>
            <a:r>
              <a:rPr lang="de-DE" dirty="0"/>
              <a:t>“ – </a:t>
            </a:r>
            <a:r>
              <a:rPr lang="de-DE" dirty="0" err="1"/>
              <a:t>Streetwork</a:t>
            </a:r>
            <a:endParaRPr lang="de-DE" dirty="0"/>
          </a:p>
          <a:p>
            <a:pPr marL="457200" indent="-457200">
              <a:buAutoNum type="arabicPeriod"/>
            </a:pPr>
            <a:r>
              <a:rPr lang="de-DE" dirty="0"/>
              <a:t>Erstaufnahme</a:t>
            </a:r>
          </a:p>
          <a:p>
            <a:pPr marL="457200" indent="-457200">
              <a:buAutoNum type="arabicPeriod"/>
            </a:pPr>
            <a:r>
              <a:rPr lang="de-DE" dirty="0"/>
              <a:t>Leben in der </a:t>
            </a:r>
            <a:r>
              <a:rPr lang="de-DE" dirty="0" err="1"/>
              <a:t>Aldea</a:t>
            </a:r>
            <a:endParaRPr lang="de-DE" dirty="0"/>
          </a:p>
          <a:p>
            <a:pPr marL="457200" indent="-457200">
              <a:buAutoNum type="arabicPeriod"/>
            </a:pPr>
            <a:r>
              <a:rPr lang="de-DE" dirty="0"/>
              <a:t>Selbstständigkeit </a:t>
            </a:r>
          </a:p>
          <a:p>
            <a:pPr marL="457200" indent="-457200">
              <a:buAutoNum type="arabicPeriod"/>
            </a:pPr>
            <a:endParaRPr lang="de-DE" dirty="0"/>
          </a:p>
        </p:txBody>
      </p:sp>
      <p:pic>
        <p:nvPicPr>
          <p:cNvPr id="15362" name="Picture 2" descr="https://www.alalay.at/wp-content/uploads/2017/08/kinder-maedl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21" y="3893485"/>
            <a:ext cx="3902379" cy="260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768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 anchor="ctr">
            <a:normAutofit/>
          </a:bodyPr>
          <a:lstStyle/>
          <a:p>
            <a:r>
              <a:rPr lang="de-DE" dirty="0"/>
              <a:t>ALALAY Kinderdörfer</a:t>
            </a:r>
          </a:p>
        </p:txBody>
      </p:sp>
      <p:pic>
        <p:nvPicPr>
          <p:cNvPr id="4" name="Grafik 3" descr="Ein Bild, das draußen, Gras, Himmel, Pflanze enthält.&#10;&#10;Automatisch generierte Beschreibung">
            <a:extLst>
              <a:ext uri="{FF2B5EF4-FFF2-40B4-BE49-F238E27FC236}">
                <a16:creationId xmlns:a16="http://schemas.microsoft.com/office/drawing/2014/main" id="{4F232702-9F1C-EC3C-CC8D-5A60577187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r="20750" b="-3"/>
          <a:stretch/>
        </p:blipFill>
        <p:spPr>
          <a:xfrm>
            <a:off x="1117600" y="2595563"/>
            <a:ext cx="3566160" cy="3681412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7" r="26527" b="3"/>
          <a:stretch/>
        </p:blipFill>
        <p:spPr bwMode="auto">
          <a:xfrm>
            <a:off x="5147534" y="2595563"/>
            <a:ext cx="3566160" cy="36814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4415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3E9AC-9CBD-D18F-729C-C9A776F32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FCCC2-C4E8-2708-13B7-6AA4CFADD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 anchor="ctr">
            <a:normAutofit/>
          </a:bodyPr>
          <a:lstStyle/>
          <a:p>
            <a:r>
              <a:rPr lang="de-DE" dirty="0"/>
              <a:t>Ausreichend zu Essen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3EE109C-DDEE-3835-75FB-F62AA4D81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" r="22356" b="-3"/>
          <a:stretch/>
        </p:blipFill>
        <p:spPr bwMode="auto">
          <a:xfrm>
            <a:off x="1117600" y="2595563"/>
            <a:ext cx="3566160" cy="3681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Grafik 7" descr="Ein Bild, das Person, Mahlzeit, Essen, Tisch enthält.&#10;&#10;Automatisch generierte Beschreibung">
            <a:extLst>
              <a:ext uri="{FF2B5EF4-FFF2-40B4-BE49-F238E27FC236}">
                <a16:creationId xmlns:a16="http://schemas.microsoft.com/office/drawing/2014/main" id="{23B32BDF-03CF-506F-7FC3-DFAF9A460D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1" r="935" b="-3"/>
          <a:stretch/>
        </p:blipFill>
        <p:spPr>
          <a:xfrm>
            <a:off x="5147534" y="2595563"/>
            <a:ext cx="3566160" cy="3681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72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A168F7-A7CC-9344-ADB3-00F0F165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/>
              <a:t>VIELFALT IN NATUR UND MENSCH</a:t>
            </a:r>
            <a:endParaRPr lang="en-AT" sz="2000"/>
          </a:p>
        </p:txBody>
      </p:sp>
      <p:pic>
        <p:nvPicPr>
          <p:cNvPr id="8" name="Grafik 7" descr="Ein Bild, das Karte, Atlas, Text enthält.&#10;&#10;Automatisch generierte Beschreibung">
            <a:extLst>
              <a:ext uri="{FF2B5EF4-FFF2-40B4-BE49-F238E27FC236}">
                <a16:creationId xmlns:a16="http://schemas.microsoft.com/office/drawing/2014/main" id="{9AD05948-DC40-F3BF-97B6-18120C53DC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50" y="2619214"/>
            <a:ext cx="4404350" cy="3303263"/>
          </a:xfrm>
          <a:prstGeom prst="rect">
            <a:avLst/>
          </a:prstGeom>
          <a:noFill/>
        </p:spPr>
      </p:pic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F57966C-6E3F-296E-8C45-7BB6AF795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/>
          <a:p>
            <a:r>
              <a:rPr lang="de-AT" dirty="0"/>
              <a:t>Lage</a:t>
            </a:r>
          </a:p>
          <a:p>
            <a:r>
              <a:rPr lang="de-AT" dirty="0"/>
              <a:t>Klima</a:t>
            </a:r>
          </a:p>
          <a:p>
            <a:r>
              <a:rPr lang="de-AT" dirty="0"/>
              <a:t>Sprache</a:t>
            </a:r>
          </a:p>
          <a:p>
            <a:r>
              <a:rPr lang="de-AT" dirty="0"/>
              <a:t>Bevölkerung</a:t>
            </a:r>
          </a:p>
          <a:p>
            <a:r>
              <a:rPr lang="de-AT" dirty="0"/>
              <a:t>Religion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BD25F38C-E670-6CC4-34BE-D84DF343D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952" y="2039112"/>
            <a:ext cx="3566160" cy="4224527"/>
          </a:xfrm>
        </p:spPr>
        <p:txBody>
          <a:bodyPr>
            <a:normAutofit/>
          </a:bodyPr>
          <a:lstStyle/>
          <a:p>
            <a:endParaRPr lang="de-AT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de-AT" sz="2400" dirty="0"/>
              <a:t> Lage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de-AT" sz="2400" dirty="0"/>
              <a:t> Klima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de-AT" sz="2400" dirty="0"/>
              <a:t> Sprache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de-AT" sz="2400" dirty="0"/>
              <a:t> Bevölkerung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de-AT" sz="2400" dirty="0"/>
              <a:t> Religion</a:t>
            </a:r>
          </a:p>
        </p:txBody>
      </p:sp>
    </p:spTree>
    <p:extLst>
      <p:ext uri="{BB962C8B-B14F-4D97-AF65-F5344CB8AC3E}">
        <p14:creationId xmlns:p14="http://schemas.microsoft.com/office/powerpoint/2010/main" val="21565004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5FC43-7995-B944-75A2-A75D42E9C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1D90A-A5E8-2679-654B-3FD87DDEC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800" err="1"/>
              <a:t>Psychichsche</a:t>
            </a:r>
            <a:r>
              <a:rPr lang="de-DE" sz="2800"/>
              <a:t> und physische Gesundheit</a:t>
            </a:r>
          </a:p>
        </p:txBody>
      </p:sp>
      <p:pic>
        <p:nvPicPr>
          <p:cNvPr id="9" name="Grafik 8" descr="Ein Bild, das Person, Kleidung, Im Haus, Menschliches Gesicht enthält.&#10;&#10;Automatisch generierte Beschreibung">
            <a:extLst>
              <a:ext uri="{FF2B5EF4-FFF2-40B4-BE49-F238E27FC236}">
                <a16:creationId xmlns:a16="http://schemas.microsoft.com/office/drawing/2014/main" id="{967A6E11-5EE7-371B-8BC6-3F8EBF8243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r="24496" b="-3"/>
          <a:stretch/>
        </p:blipFill>
        <p:spPr>
          <a:xfrm>
            <a:off x="1117600" y="2595563"/>
            <a:ext cx="3566160" cy="3681412"/>
          </a:xfrm>
          <a:prstGeom prst="rect">
            <a:avLst/>
          </a:prstGeom>
          <a:noFill/>
        </p:spPr>
      </p:pic>
      <p:pic>
        <p:nvPicPr>
          <p:cNvPr id="7" name="Grafik 6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014B7807-F198-48B4-CED2-1275EE827D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2" r="11054" b="-3"/>
          <a:stretch/>
        </p:blipFill>
        <p:spPr>
          <a:xfrm>
            <a:off x="5147534" y="2595563"/>
            <a:ext cx="3566160" cy="3681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82706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57CB5-8825-2343-48B3-8DF86FCE6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544AA-63CE-DC61-D8EB-9AA72268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 anchor="ctr">
            <a:normAutofit/>
          </a:bodyPr>
          <a:lstStyle/>
          <a:p>
            <a:r>
              <a:rPr lang="de-DE" dirty="0"/>
              <a:t>Für sich selbst und andere sorgen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3266648-5D33-0D3B-3182-5E0E43BA3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" y="2038256"/>
            <a:ext cx="7126287" cy="864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6550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98A5C-72B5-ADAF-DFAF-59611811C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CCCEF-6229-891E-45E1-75C43E623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 anchor="ctr">
            <a:normAutofit/>
          </a:bodyPr>
          <a:lstStyle/>
          <a:p>
            <a:r>
              <a:rPr lang="de-DE" dirty="0"/>
              <a:t>(Aus-) 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29845C-30C2-A805-C2B7-49A81514A7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B303BCF-BC98-D506-C338-75C0966EC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48088"/>
            <a:ext cx="6196013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78FAFD-7F04-4566-EE54-69631C534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56" y="2220281"/>
            <a:ext cx="439261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1694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1B4A1-9000-E540-B0DD-1B80B10B6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D29806-5333-9D4A-862A-ACF0D00E38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" y="2038256"/>
            <a:ext cx="3171054" cy="4228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0F9119-5BD5-DA4F-BE75-24662D514D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2"/>
          <a:stretch/>
        </p:blipFill>
        <p:spPr>
          <a:xfrm>
            <a:off x="3797085" y="2038257"/>
            <a:ext cx="5116728" cy="4228072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0E6F21E7-7C71-4004-CE02-7D56850A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90C67F3-D67A-B635-CAFE-EBD8759672D3}"/>
              </a:ext>
            </a:extLst>
          </p:cNvPr>
          <p:cNvSpPr txBox="1">
            <a:spLocks/>
          </p:cNvSpPr>
          <p:nvPr/>
        </p:nvSpPr>
        <p:spPr>
          <a:xfrm>
            <a:off x="152400" y="12762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(Aus-) 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60080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919CC-12E9-A2F3-894F-557751025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B80DD-8E94-768F-B153-A568FD8A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 anchor="ctr">
            <a:normAutofit/>
          </a:bodyPr>
          <a:lstStyle/>
          <a:p>
            <a:r>
              <a:rPr lang="de-DE" dirty="0"/>
              <a:t>Einfach wieder Kind sein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92C2960-B610-16DB-D0AD-40E527907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8" r="-2" b="10487"/>
          <a:stretch/>
        </p:blipFill>
        <p:spPr bwMode="auto">
          <a:xfrm>
            <a:off x="1117600" y="2595563"/>
            <a:ext cx="3566160" cy="3681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92F5FC-DC1C-895B-DC25-BB5A40DC1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" r="-2" b="20285"/>
          <a:stretch/>
        </p:blipFill>
        <p:spPr bwMode="auto">
          <a:xfrm>
            <a:off x="5147534" y="2595563"/>
            <a:ext cx="3566160" cy="3681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2731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5B15C-CB23-ACFB-FF22-6EB3DCD25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3376-1259-52E9-D082-90D28005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 anchor="ctr">
            <a:normAutofit/>
          </a:bodyPr>
          <a:lstStyle/>
          <a:p>
            <a:r>
              <a:rPr lang="de-AT" dirty="0"/>
              <a:t>Partizipative Anwaltschaft</a:t>
            </a:r>
            <a:endParaRPr lang="en-AT" dirty="0"/>
          </a:p>
        </p:txBody>
      </p:sp>
      <p:pic>
        <p:nvPicPr>
          <p:cNvPr id="17" name="Grafik 16" descr="Ein Bild, das Kleidung, Schuhwerk, draußen, Person enthält.&#10;&#10;Automatisch generierte Beschreibung">
            <a:extLst>
              <a:ext uri="{FF2B5EF4-FFF2-40B4-BE49-F238E27FC236}">
                <a16:creationId xmlns:a16="http://schemas.microsoft.com/office/drawing/2014/main" id="{391B377A-475E-3AA7-35EA-11119592F2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2" r="-2" b="12063"/>
          <a:stretch/>
        </p:blipFill>
        <p:spPr>
          <a:xfrm>
            <a:off x="1117600" y="2595563"/>
            <a:ext cx="3566160" cy="3681412"/>
          </a:xfrm>
          <a:prstGeom prst="rect">
            <a:avLst/>
          </a:prstGeom>
          <a:noFill/>
        </p:spPr>
      </p:pic>
      <p:pic>
        <p:nvPicPr>
          <p:cNvPr id="15" name="Grafik 14" descr="Ein Bild, das Im Haus, Kleidung, Menschliches Gesicht, Tisch enthält.&#10;&#10;Automatisch generierte Beschreibung">
            <a:extLst>
              <a:ext uri="{FF2B5EF4-FFF2-40B4-BE49-F238E27FC236}">
                <a16:creationId xmlns:a16="http://schemas.microsoft.com/office/drawing/2014/main" id="{E22A0C0E-B2D8-9B58-E91A-366719B19A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4" r="16052" b="-3"/>
          <a:stretch/>
        </p:blipFill>
        <p:spPr>
          <a:xfrm>
            <a:off x="5147534" y="2595563"/>
            <a:ext cx="3566160" cy="3681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40575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7127F-CC99-CA60-08ED-E8D7D92B6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748DD-7B45-DA8C-5463-75242685F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 anchor="ctr">
            <a:normAutofit/>
          </a:bodyPr>
          <a:lstStyle/>
          <a:p>
            <a:r>
              <a:rPr lang="de-AT" dirty="0"/>
              <a:t>Schulprojekte Österreich</a:t>
            </a:r>
            <a:endParaRPr lang="en-AT" dirty="0"/>
          </a:p>
        </p:txBody>
      </p:sp>
      <p:pic>
        <p:nvPicPr>
          <p:cNvPr id="11" name="Grafik 10" descr="Ein Bild, das Kleidung, Person, Im Haus, Lernen enthält.&#10;&#10;Automatisch generierte Beschreibung">
            <a:extLst>
              <a:ext uri="{FF2B5EF4-FFF2-40B4-BE49-F238E27FC236}">
                <a16:creationId xmlns:a16="http://schemas.microsoft.com/office/drawing/2014/main" id="{AAF769EE-C25E-AD0E-CB27-F3054F3490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r="21065" b="-3"/>
          <a:stretch/>
        </p:blipFill>
        <p:spPr>
          <a:xfrm>
            <a:off x="4940313" y="2533570"/>
            <a:ext cx="3566160" cy="3681412"/>
          </a:xfrm>
          <a:prstGeom prst="rect">
            <a:avLst/>
          </a:prstGeom>
          <a:noFill/>
        </p:spPr>
      </p:pic>
      <p:pic>
        <p:nvPicPr>
          <p:cNvPr id="9" name="Grafik 8" descr="Ein Bild, das Kleidung, Person, Mobiliar, Tisch enthält.&#10;&#10;Automatisch generierte Beschreibung">
            <a:extLst>
              <a:ext uri="{FF2B5EF4-FFF2-40B4-BE49-F238E27FC236}">
                <a16:creationId xmlns:a16="http://schemas.microsoft.com/office/drawing/2014/main" id="{FCA8260B-6027-5232-D440-7B9336A974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r="24358" b="-3"/>
          <a:stretch/>
        </p:blipFill>
        <p:spPr>
          <a:xfrm>
            <a:off x="637527" y="2533570"/>
            <a:ext cx="3566160" cy="3681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69829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3264-E640-DF4E-A82A-5341E704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 anchor="ctr">
            <a:normAutofit/>
          </a:bodyPr>
          <a:lstStyle/>
          <a:p>
            <a:r>
              <a:rPr lang="en-AT" dirty="0"/>
              <a:t>Padrinos  Patenschaft</a:t>
            </a:r>
          </a:p>
        </p:txBody>
      </p:sp>
      <p:pic>
        <p:nvPicPr>
          <p:cNvPr id="5" name="Grafik 4" descr="Ein Bild, das Kleidung, Menschliches Gesicht, Person, Mobiliar enthält.&#10;&#10;Automatisch generierte Beschreibung">
            <a:extLst>
              <a:ext uri="{FF2B5EF4-FFF2-40B4-BE49-F238E27FC236}">
                <a16:creationId xmlns:a16="http://schemas.microsoft.com/office/drawing/2014/main" id="{E13D9A71-4E0F-1A4F-6068-02A063D2AB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2575"/>
          <a:stretch/>
        </p:blipFill>
        <p:spPr>
          <a:xfrm>
            <a:off x="1117600" y="2595563"/>
            <a:ext cx="3566160" cy="3681412"/>
          </a:xfrm>
          <a:prstGeom prst="rect">
            <a:avLst/>
          </a:prstGeom>
          <a:noFill/>
        </p:spPr>
      </p:pic>
      <p:pic>
        <p:nvPicPr>
          <p:cNvPr id="8" name="Grafik 7" descr="Ein Bild, das Kleidung, Person, Junge, Menschliches Gesicht enthält.&#10;&#10;Automatisch generierte Beschreibung">
            <a:extLst>
              <a:ext uri="{FF2B5EF4-FFF2-40B4-BE49-F238E27FC236}">
                <a16:creationId xmlns:a16="http://schemas.microsoft.com/office/drawing/2014/main" id="{5A900A38-38CE-F98C-CC25-8FAA0EC19B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1" r="-3" b="13849"/>
          <a:stretch/>
        </p:blipFill>
        <p:spPr>
          <a:xfrm>
            <a:off x="5147534" y="2595563"/>
            <a:ext cx="3566160" cy="3681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7861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040EB-CF8A-9F5D-2D5C-CEAB614B9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FF992A7-6471-897B-C375-0B5DCFF3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 anchor="ctr">
            <a:normAutofit/>
          </a:bodyPr>
          <a:lstStyle/>
          <a:p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Aktivitäten</a:t>
            </a:r>
            <a:r>
              <a:rPr lang="en-US" dirty="0"/>
              <a:t> in </a:t>
            </a:r>
            <a:r>
              <a:rPr lang="en-US" dirty="0" err="1"/>
              <a:t>Österreich</a:t>
            </a:r>
            <a:endParaRPr lang="en-US" dirty="0"/>
          </a:p>
        </p:txBody>
      </p:sp>
      <p:pic>
        <p:nvPicPr>
          <p:cNvPr id="5" name="Grafik 4" descr="Ein Bild, das Schuhwerk, draußen, Person, Baum enthält.&#10;&#10;Automatisch generierte Beschreibung">
            <a:extLst>
              <a:ext uri="{FF2B5EF4-FFF2-40B4-BE49-F238E27FC236}">
                <a16:creationId xmlns:a16="http://schemas.microsoft.com/office/drawing/2014/main" id="{5E3E6ECE-3D72-7DF2-EA43-78FD63FE49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8" r="-1" b="13017"/>
          <a:stretch/>
        </p:blipFill>
        <p:spPr>
          <a:xfrm>
            <a:off x="1117600" y="2595563"/>
            <a:ext cx="3566160" cy="3681412"/>
          </a:xfrm>
          <a:prstGeom prst="rect">
            <a:avLst/>
          </a:prstGeom>
          <a:noFill/>
        </p:spPr>
      </p:pic>
      <p:pic>
        <p:nvPicPr>
          <p:cNvPr id="7" name="Grafik 6" descr="Ein Bild, das Kleidung, Menschliches Gesicht, Person, Im Haus enthält.&#10;&#10;Automatisch generierte Beschreibung">
            <a:extLst>
              <a:ext uri="{FF2B5EF4-FFF2-40B4-BE49-F238E27FC236}">
                <a16:creationId xmlns:a16="http://schemas.microsoft.com/office/drawing/2014/main" id="{9192A08A-0900-F566-8DC4-33E9389168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9" b="-3"/>
          <a:stretch/>
        </p:blipFill>
        <p:spPr>
          <a:xfrm>
            <a:off x="5147534" y="2595563"/>
            <a:ext cx="3566160" cy="3681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28470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AF4A-3573-224B-9792-220CF5A2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T"/>
              <a:t>Rechenschaft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6B3EE-1551-7C43-9714-E6C603AF2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AT" dirty="0"/>
              <a:t>Die finanzielle Kontrolle des Vereins erfolgt durch den Wirtschaftstreuhänder </a:t>
            </a:r>
          </a:p>
          <a:p>
            <a:pPr marL="0" indent="0" algn="ctr">
              <a:buNone/>
            </a:pPr>
            <a:r>
              <a:rPr lang="en-AT" dirty="0"/>
              <a:t>Mag. Rudolf Fischereder aus Scharstein.</a:t>
            </a:r>
          </a:p>
          <a:p>
            <a:pPr algn="ctr"/>
            <a:r>
              <a:rPr lang="en-AT" dirty="0"/>
              <a:t>Seit August 2014 ist die </a:t>
            </a:r>
            <a:r>
              <a:rPr lang="en-AT" b="1" dirty="0"/>
              <a:t>Spendenabsetzbarkeit</a:t>
            </a:r>
            <a:r>
              <a:rPr lang="en-AT" dirty="0"/>
              <a:t> möglich</a:t>
            </a:r>
          </a:p>
        </p:txBody>
      </p:sp>
      <p:pic>
        <p:nvPicPr>
          <p:cNvPr id="4" name="Bild 2">
            <a:extLst>
              <a:ext uri="{FF2B5EF4-FFF2-40B4-BE49-F238E27FC236}">
                <a16:creationId xmlns:a16="http://schemas.microsoft.com/office/drawing/2014/main" id="{FCCB7FCF-5AA9-8B43-B617-EBCCC5CD0ACF}"/>
              </a:ext>
            </a:extLst>
          </p:cNvPr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333" y="4731775"/>
            <a:ext cx="967635" cy="1002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00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3617B-BC94-9E13-E78E-4DB8BCFA8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uayna">
            <a:extLst>
              <a:ext uri="{FF2B5EF4-FFF2-40B4-BE49-F238E27FC236}">
                <a16:creationId xmlns:a16="http://schemas.microsoft.com/office/drawing/2014/main" id="{BBBD3A1E-191B-FD4F-AA21-D0BA720D8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82550"/>
            <a:ext cx="11664950" cy="775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49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097" y="-112736"/>
            <a:ext cx="10845889" cy="697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170111" y="4256299"/>
            <a:ext cx="5098093" cy="19389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chemeClr val="bg1"/>
                </a:solidFill>
              </a:rPr>
              <a:t>¡Muchas </a:t>
            </a:r>
            <a:r>
              <a:rPr lang="de-DE" sz="4000" b="1" dirty="0" err="1">
                <a:solidFill>
                  <a:schemeClr val="bg1"/>
                </a:solidFill>
              </a:rPr>
              <a:t>gracias</a:t>
            </a:r>
            <a:r>
              <a:rPr lang="de-DE" sz="40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de-DE" sz="4000" b="1" dirty="0">
                <a:solidFill>
                  <a:schemeClr val="bg1"/>
                </a:solidFill>
              </a:rPr>
              <a:t>ROTARY CLUB TRAUN</a:t>
            </a:r>
          </a:p>
        </p:txBody>
      </p:sp>
      <p:pic>
        <p:nvPicPr>
          <p:cNvPr id="4" name="Picture 2" descr="ALALAY 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63" y="364343"/>
            <a:ext cx="13335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4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1">
            <a:extLst>
              <a:ext uri="{FF2B5EF4-FFF2-40B4-BE49-F238E27FC236}">
                <a16:creationId xmlns:a16="http://schemas.microsoft.com/office/drawing/2014/main" id="{A04FCD53-3FB5-969B-B5C0-657709706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851" y="0"/>
            <a:ext cx="3208149" cy="2406794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74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repl"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69900">
                                          <p:val>
                                            <p:strVal val="-45"/>
                                          </p:val>
                                        </p:tav>
                                        <p:tav tm="100000">
                                          <p:val>
                                            <p:strVal val="45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  <p:tav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AAFB6F-47D5-F14F-A7BC-D21470736F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WordArt 17">
            <a:extLst>
              <a:ext uri="{FF2B5EF4-FFF2-40B4-BE49-F238E27FC236}">
                <a16:creationId xmlns:a16="http://schemas.microsoft.com/office/drawing/2014/main" id="{7F9EBF1E-85A7-62C5-79FF-5D89CB81E5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460851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Der </a:t>
            </a:r>
            <a:r>
              <a:rPr lang="es-ES_tradnl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Titikakasee</a:t>
            </a:r>
            <a:endParaRPr lang="es-ES_tradnl" sz="3600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otebook\Documents\Seagate_Backup_08.19\Seagate Backup Plus Drive\Bolivien\Aktivitäten_Reisen_Bolivien\iCloud Photos\IMG_42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699834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Benutzerdefiniert 1">
      <a:dk1>
        <a:srgbClr val="000000"/>
      </a:dk1>
      <a:lt1>
        <a:srgbClr val="FFFFFF"/>
      </a:lt1>
      <a:dk2>
        <a:srgbClr val="B81419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Bildschirmpräsentation (4:3)</PresentationFormat>
  <Paragraphs>166</Paragraphs>
  <Slides>60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60</vt:i4>
      </vt:variant>
    </vt:vector>
  </HeadingPairs>
  <TitlesOfParts>
    <vt:vector size="72" baseType="lpstr">
      <vt:lpstr>Arial</vt:lpstr>
      <vt:lpstr>Arial Black</vt:lpstr>
      <vt:lpstr>Calibri</vt:lpstr>
      <vt:lpstr>Calibri Light</vt:lpstr>
      <vt:lpstr>Century Gothic</vt:lpstr>
      <vt:lpstr>Comic Sans MS</vt:lpstr>
      <vt:lpstr>Snell Roundhand</vt:lpstr>
      <vt:lpstr>Wingdings</vt:lpstr>
      <vt:lpstr>Wingdings 2</vt:lpstr>
      <vt:lpstr>Perception</vt:lpstr>
      <vt:lpstr>Office</vt:lpstr>
      <vt:lpstr>1_Office</vt:lpstr>
      <vt:lpstr>PowerPoint-Präsentation</vt:lpstr>
      <vt:lpstr>ALALAY</vt:lpstr>
      <vt:lpstr>¡MUCHAS GRACIAS!</vt:lpstr>
      <vt:lpstr>FASZINATION BOLIVIEN</vt:lpstr>
      <vt:lpstr>VIELFALT IN NATUR UND MENSCH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La Paz</vt:lpstr>
      <vt:lpstr>PowerPoint-Präsentation</vt:lpstr>
      <vt:lpstr>El Alto</vt:lpstr>
      <vt:lpstr>Sucre</vt:lpstr>
      <vt:lpstr>PowerPoint-Präsentation</vt:lpstr>
      <vt:lpstr>PowerPoint-Präsentation</vt:lpstr>
      <vt:lpstr>PowerPoint-Präsentation</vt:lpstr>
      <vt:lpstr>Problemen in Bolivien</vt:lpstr>
      <vt:lpstr>Santa Cruz de la Sierra</vt:lpstr>
      <vt:lpstr>Santa Cruz</vt:lpstr>
      <vt:lpstr>Bevölkerung</vt:lpstr>
      <vt:lpstr>PowerPoint-Präsentation</vt:lpstr>
      <vt:lpstr>PowerPoint-Präsentation</vt:lpstr>
      <vt:lpstr>PowerPoint-Präsentation</vt:lpstr>
      <vt:lpstr>PowerPoint-Präsentation</vt:lpstr>
      <vt:lpstr>Politik</vt:lpstr>
      <vt:lpstr>Kinder auf der Straße</vt:lpstr>
      <vt:lpstr>Die Gründe</vt:lpstr>
      <vt:lpstr>Gewalt</vt:lpstr>
      <vt:lpstr>Kälte</vt:lpstr>
      <vt:lpstr>Drogen</vt:lpstr>
      <vt:lpstr>PowerPoint-Präsentation</vt:lpstr>
      <vt:lpstr>Geschichte – ALALAY Bolivien</vt:lpstr>
      <vt:lpstr>PowerPoint-Präsentation</vt:lpstr>
      <vt:lpstr>Geschichte ALALAY Österreich</vt:lpstr>
      <vt:lpstr>Team ALALAY Austria</vt:lpstr>
      <vt:lpstr>Österreich und Bolivien</vt:lpstr>
      <vt:lpstr>Eine Geschichte, wie im Märchen, NOEMI</vt:lpstr>
      <vt:lpstr>Wie es dazu kommt…</vt:lpstr>
      <vt:lpstr>Escuelas Sociodeportivas  Real Madrid</vt:lpstr>
      <vt:lpstr>Escuelas Sociodeportivas  Real Madrid</vt:lpstr>
      <vt:lpstr>Prävention</vt:lpstr>
      <vt:lpstr>Wie es dazu kommt…</vt:lpstr>
      <vt:lpstr>Streetwork</vt:lpstr>
      <vt:lpstr>4 – Etappen - Konzept</vt:lpstr>
      <vt:lpstr>ALALAY Kinderdörfer</vt:lpstr>
      <vt:lpstr>Ausreichend zu Essen</vt:lpstr>
      <vt:lpstr>Psychichsche und physische Gesundheit</vt:lpstr>
      <vt:lpstr>Für sich selbst und andere sorgen</vt:lpstr>
      <vt:lpstr>(Aus-) Bildung</vt:lpstr>
      <vt:lpstr>PowerPoint-Präsentation</vt:lpstr>
      <vt:lpstr>Einfach wieder Kind sein</vt:lpstr>
      <vt:lpstr>Partizipative Anwaltschaft</vt:lpstr>
      <vt:lpstr>Schulprojekte Österreich</vt:lpstr>
      <vt:lpstr>Padrinos  Patenschaft</vt:lpstr>
      <vt:lpstr>Weitere Aktivitäten in Österreich</vt:lpstr>
      <vt:lpstr>Rechenschaft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ALALAY</dc:title>
  <dc:creator>Judith Müller</dc:creator>
  <cp:lastModifiedBy>RC Traun</cp:lastModifiedBy>
  <cp:revision>65</cp:revision>
  <dcterms:created xsi:type="dcterms:W3CDTF">2020-02-03T16:02:31Z</dcterms:created>
  <dcterms:modified xsi:type="dcterms:W3CDTF">2024-09-02T18:18:53Z</dcterms:modified>
</cp:coreProperties>
</file>